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drawings/drawing1.xml" ContentType="application/vnd.openxmlformats-officedocument.drawingml.chartshapes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7"/>
  </p:notesMasterIdLst>
  <p:sldIdLst>
    <p:sldId id="256" r:id="rId3"/>
    <p:sldId id="292" r:id="rId4"/>
    <p:sldId id="294" r:id="rId5"/>
    <p:sldId id="293" r:id="rId6"/>
    <p:sldId id="300" r:id="rId7"/>
    <p:sldId id="305" r:id="rId8"/>
    <p:sldId id="301" r:id="rId9"/>
    <p:sldId id="271" r:id="rId10"/>
    <p:sldId id="274" r:id="rId11"/>
    <p:sldId id="307" r:id="rId12"/>
    <p:sldId id="275" r:id="rId13"/>
    <p:sldId id="276" r:id="rId14"/>
    <p:sldId id="306" r:id="rId15"/>
    <p:sldId id="303" r:id="rId16"/>
    <p:sldId id="278" r:id="rId17"/>
    <p:sldId id="279" r:id="rId18"/>
    <p:sldId id="282" r:id="rId19"/>
    <p:sldId id="298" r:id="rId20"/>
    <p:sldId id="284" r:id="rId21"/>
    <p:sldId id="286" r:id="rId22"/>
    <p:sldId id="287" r:id="rId23"/>
    <p:sldId id="308" r:id="rId24"/>
    <p:sldId id="295" r:id="rId25"/>
    <p:sldId id="299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CC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390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.stoianova\Downloads\Edu_2.4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.Vasilev\Desktop\I.Vasilev\Savet%20Obrazovanie%2011.05\Grafiki-%20Uchiteli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.Vasilev\Desktop\I.Vasilev\Savet%20Obrazovanie%2011.05\Grafiki-%20Uchiteli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.stoianova\Downloads\Target4_EDU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.Vasilev\Desktop\I.Vasilev\Savet%20Obrazovanie%2011.05\Grafiki-%20Otpadane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.Vasilev\Desktop\I.Vasilev\Savet%20Obrazovanie%2011.05\Grafiki-%20Otpadane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.Vasilev\Desktop\I.Vasilev\Savet%20Obrazovanie%2011.05\Grafiki%20-%20Kachestvo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.Vasilev\Desktop\I.Vasilev\Savet%20Obrazovanie%2011.05\Grafiki%20-%20Kachestvo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.Vasilev\Desktop\I.Vasilev\Savet%20Obrazovanie%2011.05\Grafiki%20-%20Kachestvo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.Vasilev\Desktop\I.Vasilev\Savet%20Obrazovanie%2011.05\Grafiki%20-%20Kachestvo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I.Vasilev\Desktop\I.Vasilev\Savet%20Obrazovanie%2011.05\Grafiki%20-%20Kachestvo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3770718728652068E-2"/>
          <c:y val="3.3719637318062545E-2"/>
          <c:w val="0.90111512602020638"/>
          <c:h val="0.49319685039370087"/>
        </c:manualLayout>
      </c:layout>
      <c:lineChart>
        <c:grouping val="standard"/>
        <c:varyColors val="0"/>
        <c:ser>
          <c:idx val="0"/>
          <c:order val="0"/>
          <c:tx>
            <c:strRef>
              <c:f>T.2.4.!$A$4</c:f>
              <c:strCache>
                <c:ptCount val="1"/>
                <c:pt idx="0">
                  <c:v>Начално образование  (I-IV клас‚ МСКО-1)</c:v>
                </c:pt>
              </c:strCache>
            </c:strRef>
          </c:tx>
          <c:marker>
            <c:symbol val="none"/>
          </c:marker>
          <c:dLbls>
            <c:txPr>
              <a:bodyPr/>
              <a:lstStyle/>
              <a:p>
                <a:pPr>
                  <a:defRPr b="1"/>
                </a:pPr>
                <a:endParaRPr lang="bg-BG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T.2.4.!$B$1:$M$3</c:f>
              <c:multiLvlStrCache>
                <c:ptCount val="12"/>
                <c:lvl>
                  <c:pt idx="0">
                    <c:v>2000/01</c:v>
                  </c:pt>
                  <c:pt idx="1">
                    <c:v>2001/02</c:v>
                  </c:pt>
                  <c:pt idx="2">
                    <c:v>2002/03</c:v>
                  </c:pt>
                  <c:pt idx="3">
                    <c:v>2003/04</c:v>
                  </c:pt>
                  <c:pt idx="4">
                    <c:v>2004/05 </c:v>
                  </c:pt>
                  <c:pt idx="5">
                    <c:v>2005/06</c:v>
                  </c:pt>
                  <c:pt idx="6">
                    <c:v>2006/07 </c:v>
                  </c:pt>
                  <c:pt idx="7">
                    <c:v>2007/08 </c:v>
                  </c:pt>
                  <c:pt idx="8">
                    <c:v>2008/09</c:v>
                  </c:pt>
                  <c:pt idx="9">
                    <c:v>2009/10</c:v>
                  </c:pt>
                  <c:pt idx="10">
                    <c:v>2010/11</c:v>
                  </c:pt>
                  <c:pt idx="11">
                    <c:v>2011/12</c:v>
                  </c:pt>
                </c:lvl>
                <c:lvl>
                  <c:pt idx="11">
                    <c:v>(Проценти)</c:v>
                  </c:pt>
                </c:lvl>
              </c:multiLvlStrCache>
            </c:multiLvlStrRef>
          </c:cat>
          <c:val>
            <c:numRef>
              <c:f>T.2.4.!$B$4:$M$4</c:f>
              <c:numCache>
                <c:formatCode>General</c:formatCode>
                <c:ptCount val="12"/>
                <c:pt idx="0">
                  <c:v>96.3</c:v>
                </c:pt>
                <c:pt idx="1">
                  <c:v>98.5</c:v>
                </c:pt>
                <c:pt idx="2" formatCode="0.0">
                  <c:v>99.8</c:v>
                </c:pt>
                <c:pt idx="3">
                  <c:v>100.3</c:v>
                </c:pt>
                <c:pt idx="4" formatCode="0.0">
                  <c:v>99.7</c:v>
                </c:pt>
                <c:pt idx="5" formatCode="0.0">
                  <c:v>99.5</c:v>
                </c:pt>
                <c:pt idx="6" formatCode="0.0">
                  <c:v>98.5</c:v>
                </c:pt>
                <c:pt idx="7" formatCode="0.0">
                  <c:v>97.8</c:v>
                </c:pt>
                <c:pt idx="8" formatCode="0.0">
                  <c:v>94.6</c:v>
                </c:pt>
                <c:pt idx="9" formatCode="0.0">
                  <c:v>93.4</c:v>
                </c:pt>
                <c:pt idx="10" formatCode="0.0">
                  <c:v>91.5</c:v>
                </c:pt>
                <c:pt idx="11" formatCode="0.0">
                  <c:v>95.8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T.2.4.!$A$5</c:f>
              <c:strCache>
                <c:ptCount val="1"/>
                <c:pt idx="0">
                  <c:v>Прогимназиално образование 
(V-VIII клас‚ МСКО-2А)</c:v>
                </c:pt>
              </c:strCache>
            </c:strRef>
          </c:tx>
          <c:marker>
            <c:symbol val="none"/>
          </c:marker>
          <c:cat>
            <c:multiLvlStrRef>
              <c:f>T.2.4.!$B$1:$M$3</c:f>
              <c:multiLvlStrCache>
                <c:ptCount val="12"/>
                <c:lvl>
                  <c:pt idx="0">
                    <c:v>2000/01</c:v>
                  </c:pt>
                  <c:pt idx="1">
                    <c:v>2001/02</c:v>
                  </c:pt>
                  <c:pt idx="2">
                    <c:v>2002/03</c:v>
                  </c:pt>
                  <c:pt idx="3">
                    <c:v>2003/04</c:v>
                  </c:pt>
                  <c:pt idx="4">
                    <c:v>2004/05 </c:v>
                  </c:pt>
                  <c:pt idx="5">
                    <c:v>2005/06</c:v>
                  </c:pt>
                  <c:pt idx="6">
                    <c:v>2006/07 </c:v>
                  </c:pt>
                  <c:pt idx="7">
                    <c:v>2007/08 </c:v>
                  </c:pt>
                  <c:pt idx="8">
                    <c:v>2008/09</c:v>
                  </c:pt>
                  <c:pt idx="9">
                    <c:v>2009/10</c:v>
                  </c:pt>
                  <c:pt idx="10">
                    <c:v>2010/11</c:v>
                  </c:pt>
                  <c:pt idx="11">
                    <c:v>2011/12</c:v>
                  </c:pt>
                </c:lvl>
                <c:lvl>
                  <c:pt idx="11">
                    <c:v>(Проценти)</c:v>
                  </c:pt>
                </c:lvl>
              </c:multiLvlStrCache>
            </c:multiLvlStrRef>
          </c:cat>
          <c:val>
            <c:numRef>
              <c:f>T.2.4.!$B$5:$M$5</c:f>
              <c:numCache>
                <c:formatCode>General</c:formatCode>
                <c:ptCount val="12"/>
                <c:pt idx="0">
                  <c:v>82.4</c:v>
                </c:pt>
                <c:pt idx="1">
                  <c:v>83.1</c:v>
                </c:pt>
                <c:pt idx="2" formatCode="0.0">
                  <c:v>83.9</c:v>
                </c:pt>
                <c:pt idx="3">
                  <c:v>84.2</c:v>
                </c:pt>
                <c:pt idx="4" formatCode="0.0">
                  <c:v>84.2</c:v>
                </c:pt>
                <c:pt idx="5" formatCode="0.0">
                  <c:v>84.9</c:v>
                </c:pt>
                <c:pt idx="6" formatCode="0.0">
                  <c:v>85.1</c:v>
                </c:pt>
                <c:pt idx="7" formatCode="0.0">
                  <c:v>83.7</c:v>
                </c:pt>
                <c:pt idx="8" formatCode="0.0">
                  <c:v>82</c:v>
                </c:pt>
                <c:pt idx="9" formatCode="0.0">
                  <c:v>82.4</c:v>
                </c:pt>
                <c:pt idx="10" formatCode="0.0">
                  <c:v>80.599999999999994</c:v>
                </c:pt>
                <c:pt idx="11" formatCode="0.0">
                  <c:v>81.8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T.2.4.!$A$6</c:f>
              <c:strCache>
                <c:ptCount val="1"/>
                <c:pt idx="0">
                  <c:v>Средно образование (IX-XIIІ клас‚ МСКО-3А‚ 3С)</c:v>
                </c:pt>
              </c:strCache>
            </c:strRef>
          </c:tx>
          <c:marker>
            <c:symbol val="none"/>
          </c:marker>
          <c:dLbls>
            <c:txPr>
              <a:bodyPr/>
              <a:lstStyle/>
              <a:p>
                <a:pPr>
                  <a:defRPr b="1"/>
                </a:pPr>
                <a:endParaRPr lang="bg-BG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T.2.4.!$B$1:$M$3</c:f>
              <c:multiLvlStrCache>
                <c:ptCount val="12"/>
                <c:lvl>
                  <c:pt idx="0">
                    <c:v>2000/01</c:v>
                  </c:pt>
                  <c:pt idx="1">
                    <c:v>2001/02</c:v>
                  </c:pt>
                  <c:pt idx="2">
                    <c:v>2002/03</c:v>
                  </c:pt>
                  <c:pt idx="3">
                    <c:v>2003/04</c:v>
                  </c:pt>
                  <c:pt idx="4">
                    <c:v>2004/05 </c:v>
                  </c:pt>
                  <c:pt idx="5">
                    <c:v>2005/06</c:v>
                  </c:pt>
                  <c:pt idx="6">
                    <c:v>2006/07 </c:v>
                  </c:pt>
                  <c:pt idx="7">
                    <c:v>2007/08 </c:v>
                  </c:pt>
                  <c:pt idx="8">
                    <c:v>2008/09</c:v>
                  </c:pt>
                  <c:pt idx="9">
                    <c:v>2009/10</c:v>
                  </c:pt>
                  <c:pt idx="10">
                    <c:v>2010/11</c:v>
                  </c:pt>
                  <c:pt idx="11">
                    <c:v>2011/12</c:v>
                  </c:pt>
                </c:lvl>
                <c:lvl>
                  <c:pt idx="11">
                    <c:v>(Проценти)</c:v>
                  </c:pt>
                </c:lvl>
              </c:multiLvlStrCache>
            </c:multiLvlStrRef>
          </c:cat>
          <c:val>
            <c:numRef>
              <c:f>T.2.4.!$B$6:$M$6</c:f>
              <c:numCache>
                <c:formatCode>@</c:formatCode>
                <c:ptCount val="12"/>
                <c:pt idx="0" formatCode="General">
                  <c:v>64.7</c:v>
                </c:pt>
                <c:pt idx="1">
                  <c:v>68.3</c:v>
                </c:pt>
                <c:pt idx="2" formatCode="0.0">
                  <c:v>74.900000000000006</c:v>
                </c:pt>
                <c:pt idx="3" formatCode="General">
                  <c:v>77.099999999999994</c:v>
                </c:pt>
                <c:pt idx="4" formatCode="0.0">
                  <c:v>77.3</c:v>
                </c:pt>
                <c:pt idx="5" formatCode="0.0">
                  <c:v>78</c:v>
                </c:pt>
                <c:pt idx="6" formatCode="0.0">
                  <c:v>78</c:v>
                </c:pt>
                <c:pt idx="7" formatCode="0.0">
                  <c:v>78.3</c:v>
                </c:pt>
                <c:pt idx="8" formatCode="0.0">
                  <c:v>78.3</c:v>
                </c:pt>
                <c:pt idx="9" formatCode="0.0">
                  <c:v>78.599999999999994</c:v>
                </c:pt>
                <c:pt idx="10" formatCode="0.0">
                  <c:v>80.3</c:v>
                </c:pt>
                <c:pt idx="11" formatCode="0.0">
                  <c:v>81.3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T.2.4.!$A$7</c:f>
              <c:strCache>
                <c:ptCount val="1"/>
                <c:pt idx="0">
                  <c:v>Професионално обучение след 
средно образование (МСКО-4C)</c:v>
                </c:pt>
              </c:strCache>
            </c:strRef>
          </c:tx>
          <c:marker>
            <c:symbol val="none"/>
          </c:marker>
          <c:cat>
            <c:multiLvlStrRef>
              <c:f>T.2.4.!$B$1:$M$3</c:f>
              <c:multiLvlStrCache>
                <c:ptCount val="12"/>
                <c:lvl>
                  <c:pt idx="0">
                    <c:v>2000/01</c:v>
                  </c:pt>
                  <c:pt idx="1">
                    <c:v>2001/02</c:v>
                  </c:pt>
                  <c:pt idx="2">
                    <c:v>2002/03</c:v>
                  </c:pt>
                  <c:pt idx="3">
                    <c:v>2003/04</c:v>
                  </c:pt>
                  <c:pt idx="4">
                    <c:v>2004/05 </c:v>
                  </c:pt>
                  <c:pt idx="5">
                    <c:v>2005/06</c:v>
                  </c:pt>
                  <c:pt idx="6">
                    <c:v>2006/07 </c:v>
                  </c:pt>
                  <c:pt idx="7">
                    <c:v>2007/08 </c:v>
                  </c:pt>
                  <c:pt idx="8">
                    <c:v>2008/09</c:v>
                  </c:pt>
                  <c:pt idx="9">
                    <c:v>2009/10</c:v>
                  </c:pt>
                  <c:pt idx="10">
                    <c:v>2010/11</c:v>
                  </c:pt>
                  <c:pt idx="11">
                    <c:v>2011/12</c:v>
                  </c:pt>
                </c:lvl>
                <c:lvl>
                  <c:pt idx="11">
                    <c:v>(Проценти)</c:v>
                  </c:pt>
                </c:lvl>
              </c:multiLvlStrCache>
            </c:multiLvlStrRef>
          </c:cat>
          <c:val>
            <c:numRef>
              <c:f>T.2.4.!$B$7:$M$7</c:f>
              <c:numCache>
                <c:formatCode>@</c:formatCode>
                <c:ptCount val="12"/>
                <c:pt idx="0" formatCode="General">
                  <c:v>0.60000000000000064</c:v>
                </c:pt>
                <c:pt idx="1">
                  <c:v>0.30000000000000032</c:v>
                </c:pt>
                <c:pt idx="2" formatCode="0.0">
                  <c:v>0.30000000000000032</c:v>
                </c:pt>
                <c:pt idx="3" formatCode="General">
                  <c:v>0.30000000000000032</c:v>
                </c:pt>
                <c:pt idx="4" formatCode="0.0">
                  <c:v>0.30000000000000032</c:v>
                </c:pt>
                <c:pt idx="5" formatCode="0.0">
                  <c:v>0.5</c:v>
                </c:pt>
                <c:pt idx="6" formatCode="0.0">
                  <c:v>0.8</c:v>
                </c:pt>
                <c:pt idx="7" formatCode="0.0">
                  <c:v>0.70000000000000062</c:v>
                </c:pt>
                <c:pt idx="8" formatCode="0.0">
                  <c:v>0.70000000000000062</c:v>
                </c:pt>
                <c:pt idx="9" formatCode="0.0">
                  <c:v>0.8</c:v>
                </c:pt>
                <c:pt idx="10" formatCode="0.0">
                  <c:v>0.5</c:v>
                </c:pt>
                <c:pt idx="11" formatCode="0.0">
                  <c:v>0.5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8544896"/>
        <c:axId val="148550784"/>
      </c:lineChart>
      <c:catAx>
        <c:axId val="148544896"/>
        <c:scaling>
          <c:orientation val="minMax"/>
        </c:scaling>
        <c:delete val="0"/>
        <c:axPos val="b"/>
        <c:majorTickMark val="out"/>
        <c:minorTickMark val="none"/>
        <c:tickLblPos val="nextTo"/>
        <c:crossAx val="148550784"/>
        <c:crosses val="autoZero"/>
        <c:auto val="1"/>
        <c:lblAlgn val="ctr"/>
        <c:lblOffset val="100"/>
        <c:noMultiLvlLbl val="0"/>
      </c:catAx>
      <c:valAx>
        <c:axId val="1485507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854489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7089816272965892"/>
          <c:w val="0.98950922230611582"/>
          <c:h val="0.27283655452159356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Sheet4!$B$1</c:f>
              <c:strCache>
                <c:ptCount val="1"/>
                <c:pt idx="0">
                  <c:v>Детски градини</c:v>
                </c:pt>
              </c:strCache>
            </c:strRef>
          </c:tx>
          <c:invertIfNegative val="0"/>
          <c:cat>
            <c:strRef>
              <c:f>Sheet4!$A$2:$A$11</c:f>
              <c:strCache>
                <c:ptCount val="10"/>
                <c:pt idx="0">
                  <c:v>EU-27</c:v>
                </c:pt>
                <c:pt idx="1">
                  <c:v>Белгия</c:v>
                </c:pt>
                <c:pt idx="2">
                  <c:v>България</c:v>
                </c:pt>
                <c:pt idx="3">
                  <c:v>Германия</c:v>
                </c:pt>
                <c:pt idx="4">
                  <c:v>Ирландия</c:v>
                </c:pt>
                <c:pt idx="5">
                  <c:v>Холандия</c:v>
                </c:pt>
                <c:pt idx="6">
                  <c:v>Финландия</c:v>
                </c:pt>
                <c:pt idx="7">
                  <c:v>Норвегия</c:v>
                </c:pt>
                <c:pt idx="8">
                  <c:v>Обединено Кралство</c:v>
                </c:pt>
                <c:pt idx="9">
                  <c:v>Република Чехия</c:v>
                </c:pt>
              </c:strCache>
            </c:strRef>
          </c:cat>
          <c:val>
            <c:numRef>
              <c:f>Sheet4!$B$2:$B$11</c:f>
              <c:numCache>
                <c:formatCode>General</c:formatCode>
                <c:ptCount val="10"/>
                <c:pt idx="0">
                  <c:v>13.6</c:v>
                </c:pt>
                <c:pt idx="1">
                  <c:v>10.8</c:v>
                </c:pt>
                <c:pt idx="2">
                  <c:v>12.8</c:v>
                </c:pt>
                <c:pt idx="3">
                  <c:v>16.7</c:v>
                </c:pt>
                <c:pt idx="4">
                  <c:v>15.4</c:v>
                </c:pt>
                <c:pt idx="5">
                  <c:v>15.8</c:v>
                </c:pt>
                <c:pt idx="6">
                  <c:v>13.9</c:v>
                </c:pt>
                <c:pt idx="7">
                  <c:v>10.4</c:v>
                </c:pt>
                <c:pt idx="8">
                  <c:v>15.7</c:v>
                </c:pt>
                <c:pt idx="9">
                  <c:v>14.2</c:v>
                </c:pt>
              </c:numCache>
            </c:numRef>
          </c:val>
        </c:ser>
        <c:ser>
          <c:idx val="1"/>
          <c:order val="1"/>
          <c:tx>
            <c:strRef>
              <c:f>Sheet4!$C$1</c:f>
              <c:strCache>
                <c:ptCount val="1"/>
                <c:pt idx="0">
                  <c:v>Начално училище </c:v>
                </c:pt>
              </c:strCache>
            </c:strRef>
          </c:tx>
          <c:invertIfNegative val="0"/>
          <c:cat>
            <c:strRef>
              <c:f>Sheet4!$A$2:$A$11</c:f>
              <c:strCache>
                <c:ptCount val="10"/>
                <c:pt idx="0">
                  <c:v>EU-27</c:v>
                </c:pt>
                <c:pt idx="1">
                  <c:v>Белгия</c:v>
                </c:pt>
                <c:pt idx="2">
                  <c:v>България</c:v>
                </c:pt>
                <c:pt idx="3">
                  <c:v>Германия</c:v>
                </c:pt>
                <c:pt idx="4">
                  <c:v>Ирландия</c:v>
                </c:pt>
                <c:pt idx="5">
                  <c:v>Холандия</c:v>
                </c:pt>
                <c:pt idx="6">
                  <c:v>Финландия</c:v>
                </c:pt>
                <c:pt idx="7">
                  <c:v>Норвегия</c:v>
                </c:pt>
                <c:pt idx="8">
                  <c:v>Обединено Кралство</c:v>
                </c:pt>
                <c:pt idx="9">
                  <c:v>Република Чехия</c:v>
                </c:pt>
              </c:strCache>
            </c:strRef>
          </c:cat>
          <c:val>
            <c:numRef>
              <c:f>Sheet4!$C$2:$C$11</c:f>
              <c:numCache>
                <c:formatCode>General</c:formatCode>
                <c:ptCount val="10"/>
                <c:pt idx="0">
                  <c:v>15.5</c:v>
                </c:pt>
                <c:pt idx="1">
                  <c:v>12.6</c:v>
                </c:pt>
                <c:pt idx="2">
                  <c:v>16.100000000000001</c:v>
                </c:pt>
                <c:pt idx="3">
                  <c:v>18</c:v>
                </c:pt>
                <c:pt idx="4">
                  <c:v>17.8</c:v>
                </c:pt>
                <c:pt idx="5">
                  <c:v>15.8</c:v>
                </c:pt>
                <c:pt idx="6">
                  <c:v>14.4</c:v>
                </c:pt>
                <c:pt idx="7">
                  <c:v>10.8</c:v>
                </c:pt>
                <c:pt idx="8">
                  <c:v>20.2</c:v>
                </c:pt>
                <c:pt idx="9">
                  <c:v>18.100000000000001</c:v>
                </c:pt>
              </c:numCache>
            </c:numRef>
          </c:val>
        </c:ser>
        <c:ser>
          <c:idx val="2"/>
          <c:order val="2"/>
          <c:tx>
            <c:strRef>
              <c:f>Sheet4!$D$1</c:f>
              <c:strCache>
                <c:ptCount val="1"/>
                <c:pt idx="0">
                  <c:v>Основно училище </c:v>
                </c:pt>
              </c:strCache>
            </c:strRef>
          </c:tx>
          <c:invertIfNegative val="0"/>
          <c:cat>
            <c:strRef>
              <c:f>Sheet4!$A$2:$A$11</c:f>
              <c:strCache>
                <c:ptCount val="10"/>
                <c:pt idx="0">
                  <c:v>EU-27</c:v>
                </c:pt>
                <c:pt idx="1">
                  <c:v>Белгия</c:v>
                </c:pt>
                <c:pt idx="2">
                  <c:v>България</c:v>
                </c:pt>
                <c:pt idx="3">
                  <c:v>Германия</c:v>
                </c:pt>
                <c:pt idx="4">
                  <c:v>Ирландия</c:v>
                </c:pt>
                <c:pt idx="5">
                  <c:v>Холандия</c:v>
                </c:pt>
                <c:pt idx="6">
                  <c:v>Финландия</c:v>
                </c:pt>
                <c:pt idx="7">
                  <c:v>Норвегия</c:v>
                </c:pt>
                <c:pt idx="8">
                  <c:v>Обединено Кралство</c:v>
                </c:pt>
                <c:pt idx="9">
                  <c:v>Република Чехия</c:v>
                </c:pt>
              </c:strCache>
            </c:strRef>
          </c:cat>
          <c:val>
            <c:numRef>
              <c:f>Sheet4!$D$2:$D$11</c:f>
              <c:numCache>
                <c:formatCode>General</c:formatCode>
                <c:ptCount val="10"/>
                <c:pt idx="0">
                  <c:v>13.1</c:v>
                </c:pt>
                <c:pt idx="1">
                  <c:v>8.1</c:v>
                </c:pt>
                <c:pt idx="2">
                  <c:v>12</c:v>
                </c:pt>
                <c:pt idx="3">
                  <c:v>15</c:v>
                </c:pt>
                <c:pt idx="6">
                  <c:v>10.6</c:v>
                </c:pt>
                <c:pt idx="7">
                  <c:v>10.1</c:v>
                </c:pt>
                <c:pt idx="8">
                  <c:v>15</c:v>
                </c:pt>
                <c:pt idx="9">
                  <c:v>11.8</c:v>
                </c:pt>
              </c:numCache>
            </c:numRef>
          </c:val>
        </c:ser>
        <c:ser>
          <c:idx val="3"/>
          <c:order val="3"/>
          <c:tx>
            <c:strRef>
              <c:f>Sheet4!$E$1</c:f>
              <c:strCache>
                <c:ptCount val="1"/>
                <c:pt idx="0">
                  <c:v>Гимназиален етап</c:v>
                </c:pt>
              </c:strCache>
            </c:strRef>
          </c:tx>
          <c:invertIfNegative val="0"/>
          <c:cat>
            <c:strRef>
              <c:f>Sheet4!$A$2:$A$11</c:f>
              <c:strCache>
                <c:ptCount val="10"/>
                <c:pt idx="0">
                  <c:v>EU-27</c:v>
                </c:pt>
                <c:pt idx="1">
                  <c:v>Белгия</c:v>
                </c:pt>
                <c:pt idx="2">
                  <c:v>България</c:v>
                </c:pt>
                <c:pt idx="3">
                  <c:v>Германия</c:v>
                </c:pt>
                <c:pt idx="4">
                  <c:v>Ирландия</c:v>
                </c:pt>
                <c:pt idx="5">
                  <c:v>Холандия</c:v>
                </c:pt>
                <c:pt idx="6">
                  <c:v>Финландия</c:v>
                </c:pt>
                <c:pt idx="7">
                  <c:v>Норвегия</c:v>
                </c:pt>
                <c:pt idx="8">
                  <c:v>Обединено Кралство</c:v>
                </c:pt>
                <c:pt idx="9">
                  <c:v>Република Чехия</c:v>
                </c:pt>
              </c:strCache>
            </c:strRef>
          </c:cat>
          <c:val>
            <c:numRef>
              <c:f>Sheet4!$E$2:$E$11</c:f>
              <c:numCache>
                <c:formatCode>General</c:formatCode>
                <c:ptCount val="10"/>
                <c:pt idx="0">
                  <c:v>11.7</c:v>
                </c:pt>
                <c:pt idx="1">
                  <c:v>10.8</c:v>
                </c:pt>
                <c:pt idx="2">
                  <c:v>11.5</c:v>
                </c:pt>
                <c:pt idx="3">
                  <c:v>14</c:v>
                </c:pt>
                <c:pt idx="4">
                  <c:v>12.9</c:v>
                </c:pt>
                <c:pt idx="5">
                  <c:v>15.8</c:v>
                </c:pt>
                <c:pt idx="6">
                  <c:v>15.9</c:v>
                </c:pt>
                <c:pt idx="7">
                  <c:v>9.9</c:v>
                </c:pt>
                <c:pt idx="8">
                  <c:v>12.4</c:v>
                </c:pt>
                <c:pt idx="9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149366272"/>
        <c:axId val="149367808"/>
        <c:axId val="0"/>
      </c:bar3DChart>
      <c:catAx>
        <c:axId val="149366272"/>
        <c:scaling>
          <c:orientation val="minMax"/>
        </c:scaling>
        <c:delete val="0"/>
        <c:axPos val="b"/>
        <c:majorTickMark val="none"/>
        <c:minorTickMark val="none"/>
        <c:tickLblPos val="nextTo"/>
        <c:crossAx val="149367808"/>
        <c:crosses val="autoZero"/>
        <c:auto val="1"/>
        <c:lblAlgn val="ctr"/>
        <c:lblOffset val="100"/>
        <c:noMultiLvlLbl val="0"/>
      </c:catAx>
      <c:valAx>
        <c:axId val="14936780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14936627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5357447506561732E-2"/>
          <c:y val="4.8484848484848485E-2"/>
          <c:w val="0.60968635170603658"/>
          <c:h val="0.6686062992125997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Sheet5!$B$2:$B$3</c:f>
              <c:strCache>
                <c:ptCount val="1"/>
                <c:pt idx="0">
                  <c:v>Под 30г В детски градини</c:v>
                </c:pt>
              </c:strCache>
            </c:strRef>
          </c:tx>
          <c:invertIfNegative val="0"/>
          <c:cat>
            <c:strRef>
              <c:f>Sheet5!$A$4:$A$13</c:f>
              <c:strCache>
                <c:ptCount val="10"/>
                <c:pt idx="0">
                  <c:v>EU-27</c:v>
                </c:pt>
                <c:pt idx="1">
                  <c:v>Белгия</c:v>
                </c:pt>
                <c:pt idx="2">
                  <c:v>България</c:v>
                </c:pt>
                <c:pt idx="3">
                  <c:v>Германия</c:v>
                </c:pt>
                <c:pt idx="4">
                  <c:v>Ирландия</c:v>
                </c:pt>
                <c:pt idx="5">
                  <c:v>Холандия</c:v>
                </c:pt>
                <c:pt idx="6">
                  <c:v>Финландия</c:v>
                </c:pt>
                <c:pt idx="7">
                  <c:v>Норвегия</c:v>
                </c:pt>
                <c:pt idx="8">
                  <c:v>Обединено Кралство</c:v>
                </c:pt>
                <c:pt idx="9">
                  <c:v>Република Чехия</c:v>
                </c:pt>
              </c:strCache>
            </c:strRef>
          </c:cat>
          <c:val>
            <c:numRef>
              <c:f>Sheet5!$B$4:$B$13</c:f>
              <c:numCache>
                <c:formatCode>General</c:formatCode>
                <c:ptCount val="10"/>
                <c:pt idx="0">
                  <c:v>15</c:v>
                </c:pt>
                <c:pt idx="1">
                  <c:v>23.1</c:v>
                </c:pt>
                <c:pt idx="2">
                  <c:v>3.9</c:v>
                </c:pt>
                <c:pt idx="3">
                  <c:v>6.1</c:v>
                </c:pt>
                <c:pt idx="4">
                  <c:v>26.2</c:v>
                </c:pt>
                <c:pt idx="5">
                  <c:v>20.3</c:v>
                </c:pt>
                <c:pt idx="6">
                  <c:v>10.4</c:v>
                </c:pt>
                <c:pt idx="7">
                  <c:v>11.6</c:v>
                </c:pt>
                <c:pt idx="8">
                  <c:v>24.6</c:v>
                </c:pt>
                <c:pt idx="9">
                  <c:v>13.1</c:v>
                </c:pt>
              </c:numCache>
            </c:numRef>
          </c:val>
        </c:ser>
        <c:ser>
          <c:idx val="1"/>
          <c:order val="1"/>
          <c:tx>
            <c:strRef>
              <c:f>Sheet5!$C$2:$C$3</c:f>
              <c:strCache>
                <c:ptCount val="1"/>
                <c:pt idx="0">
                  <c:v>Под 30г В училищата</c:v>
                </c:pt>
              </c:strCache>
            </c:strRef>
          </c:tx>
          <c:invertIfNegative val="0"/>
          <c:cat>
            <c:strRef>
              <c:f>Sheet5!$A$4:$A$13</c:f>
              <c:strCache>
                <c:ptCount val="10"/>
                <c:pt idx="0">
                  <c:v>EU-27</c:v>
                </c:pt>
                <c:pt idx="1">
                  <c:v>Белгия</c:v>
                </c:pt>
                <c:pt idx="2">
                  <c:v>България</c:v>
                </c:pt>
                <c:pt idx="3">
                  <c:v>Германия</c:v>
                </c:pt>
                <c:pt idx="4">
                  <c:v>Ирландия</c:v>
                </c:pt>
                <c:pt idx="5">
                  <c:v>Холандия</c:v>
                </c:pt>
                <c:pt idx="6">
                  <c:v>Финландия</c:v>
                </c:pt>
                <c:pt idx="7">
                  <c:v>Норвегия</c:v>
                </c:pt>
                <c:pt idx="8">
                  <c:v>Обединено Кралство</c:v>
                </c:pt>
                <c:pt idx="9">
                  <c:v>Република Чехия</c:v>
                </c:pt>
              </c:strCache>
            </c:strRef>
          </c:cat>
          <c:val>
            <c:numRef>
              <c:f>Sheet5!$C$4:$C$13</c:f>
              <c:numCache>
                <c:formatCode>General</c:formatCode>
                <c:ptCount val="10"/>
                <c:pt idx="0">
                  <c:v>12</c:v>
                </c:pt>
                <c:pt idx="1">
                  <c:v>15.4</c:v>
                </c:pt>
                <c:pt idx="2">
                  <c:v>7</c:v>
                </c:pt>
                <c:pt idx="3">
                  <c:v>3.2</c:v>
                </c:pt>
                <c:pt idx="4">
                  <c:v>13.4</c:v>
                </c:pt>
                <c:pt idx="5">
                  <c:v>11.5</c:v>
                </c:pt>
                <c:pt idx="6">
                  <c:v>8.4</c:v>
                </c:pt>
                <c:pt idx="7">
                  <c:v>8.1</c:v>
                </c:pt>
                <c:pt idx="8">
                  <c:v>18.100000000000001</c:v>
                </c:pt>
                <c:pt idx="9">
                  <c:v>9.6</c:v>
                </c:pt>
              </c:numCache>
            </c:numRef>
          </c:val>
        </c:ser>
        <c:ser>
          <c:idx val="2"/>
          <c:order val="2"/>
          <c:tx>
            <c:strRef>
              <c:f>Sheet5!$D$2:$D$3</c:f>
              <c:strCache>
                <c:ptCount val="1"/>
                <c:pt idx="0">
                  <c:v>Над 50г В детски градини</c:v>
                </c:pt>
              </c:strCache>
            </c:strRef>
          </c:tx>
          <c:invertIfNegative val="0"/>
          <c:cat>
            <c:strRef>
              <c:f>Sheet5!$A$4:$A$13</c:f>
              <c:strCache>
                <c:ptCount val="10"/>
                <c:pt idx="0">
                  <c:v>EU-27</c:v>
                </c:pt>
                <c:pt idx="1">
                  <c:v>Белгия</c:v>
                </c:pt>
                <c:pt idx="2">
                  <c:v>България</c:v>
                </c:pt>
                <c:pt idx="3">
                  <c:v>Германия</c:v>
                </c:pt>
                <c:pt idx="4">
                  <c:v>Ирландия</c:v>
                </c:pt>
                <c:pt idx="5">
                  <c:v>Холандия</c:v>
                </c:pt>
                <c:pt idx="6">
                  <c:v>Финландия</c:v>
                </c:pt>
                <c:pt idx="7">
                  <c:v>Норвегия</c:v>
                </c:pt>
                <c:pt idx="8">
                  <c:v>Обединено Кралство</c:v>
                </c:pt>
                <c:pt idx="9">
                  <c:v>Република Чехия</c:v>
                </c:pt>
              </c:strCache>
            </c:strRef>
          </c:cat>
          <c:val>
            <c:numRef>
              <c:f>Sheet5!$D$4:$D$13</c:f>
              <c:numCache>
                <c:formatCode>General</c:formatCode>
                <c:ptCount val="10"/>
                <c:pt idx="0">
                  <c:v>28.5</c:v>
                </c:pt>
                <c:pt idx="1">
                  <c:v>20.399999999999999</c:v>
                </c:pt>
                <c:pt idx="2">
                  <c:v>23.5</c:v>
                </c:pt>
                <c:pt idx="3">
                  <c:v>50.3</c:v>
                </c:pt>
                <c:pt idx="4">
                  <c:v>27.3</c:v>
                </c:pt>
                <c:pt idx="5">
                  <c:v>33.6</c:v>
                </c:pt>
                <c:pt idx="6">
                  <c:v>28.2</c:v>
                </c:pt>
                <c:pt idx="7">
                  <c:v>36.200000000000003</c:v>
                </c:pt>
                <c:pt idx="8">
                  <c:v>27.4</c:v>
                </c:pt>
                <c:pt idx="9">
                  <c:v>34</c:v>
                </c:pt>
              </c:numCache>
            </c:numRef>
          </c:val>
        </c:ser>
        <c:ser>
          <c:idx val="3"/>
          <c:order val="3"/>
          <c:tx>
            <c:strRef>
              <c:f>Sheet5!$E$2:$E$3</c:f>
              <c:strCache>
                <c:ptCount val="1"/>
                <c:pt idx="0">
                  <c:v>Над 50г В училищата</c:v>
                </c:pt>
              </c:strCache>
            </c:strRef>
          </c:tx>
          <c:invertIfNegative val="0"/>
          <c:cat>
            <c:strRef>
              <c:f>Sheet5!$A$4:$A$13</c:f>
              <c:strCache>
                <c:ptCount val="10"/>
                <c:pt idx="0">
                  <c:v>EU-27</c:v>
                </c:pt>
                <c:pt idx="1">
                  <c:v>Белгия</c:v>
                </c:pt>
                <c:pt idx="2">
                  <c:v>България</c:v>
                </c:pt>
                <c:pt idx="3">
                  <c:v>Германия</c:v>
                </c:pt>
                <c:pt idx="4">
                  <c:v>Ирландия</c:v>
                </c:pt>
                <c:pt idx="5">
                  <c:v>Холандия</c:v>
                </c:pt>
                <c:pt idx="6">
                  <c:v>Финландия</c:v>
                </c:pt>
                <c:pt idx="7">
                  <c:v>Норвегия</c:v>
                </c:pt>
                <c:pt idx="8">
                  <c:v>Обединено Кралство</c:v>
                </c:pt>
                <c:pt idx="9">
                  <c:v>Република Чехия</c:v>
                </c:pt>
              </c:strCache>
            </c:strRef>
          </c:cat>
          <c:val>
            <c:numRef>
              <c:f>Sheet5!$E$4:$E$13</c:f>
              <c:numCache>
                <c:formatCode>General</c:formatCode>
                <c:ptCount val="10"/>
                <c:pt idx="0">
                  <c:v>34</c:v>
                </c:pt>
                <c:pt idx="1">
                  <c:v>32.6</c:v>
                </c:pt>
                <c:pt idx="2">
                  <c:v>35.6</c:v>
                </c:pt>
                <c:pt idx="3">
                  <c:v>50.4</c:v>
                </c:pt>
                <c:pt idx="4">
                  <c:v>32.1</c:v>
                </c:pt>
                <c:pt idx="5">
                  <c:v>44.6</c:v>
                </c:pt>
                <c:pt idx="6">
                  <c:v>37.1</c:v>
                </c:pt>
                <c:pt idx="7">
                  <c:v>43.6</c:v>
                </c:pt>
                <c:pt idx="8">
                  <c:v>30.9</c:v>
                </c:pt>
                <c:pt idx="9">
                  <c:v>32.700000000000003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9409792"/>
        <c:axId val="149411328"/>
        <c:axId val="0"/>
      </c:bar3DChart>
      <c:catAx>
        <c:axId val="149409792"/>
        <c:scaling>
          <c:orientation val="minMax"/>
        </c:scaling>
        <c:delete val="0"/>
        <c:axPos val="b"/>
        <c:majorTickMark val="out"/>
        <c:minorTickMark val="none"/>
        <c:tickLblPos val="nextTo"/>
        <c:crossAx val="149411328"/>
        <c:crosses val="autoZero"/>
        <c:auto val="1"/>
        <c:lblAlgn val="ctr"/>
        <c:lblOffset val="100"/>
        <c:noMultiLvlLbl val="0"/>
      </c:catAx>
      <c:valAx>
        <c:axId val="1494113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940979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dLbls>
            <c:txPr>
              <a:bodyPr/>
              <a:lstStyle/>
              <a:p>
                <a:pPr>
                  <a:defRPr sz="1400" b="1"/>
                </a:pPr>
                <a:endParaRPr lang="bg-BG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Sheet1!$B$5:$I$5</c:f>
              <c:strCache>
                <c:ptCount val="8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2011*</c:v>
                </c:pt>
              </c:strCache>
            </c:strRef>
          </c:cat>
          <c:val>
            <c:numRef>
              <c:f>Sheet1!$B$6:$I$6</c:f>
              <c:numCache>
                <c:formatCode>0.0</c:formatCode>
                <c:ptCount val="8"/>
                <c:pt idx="0">
                  <c:v>21.4</c:v>
                </c:pt>
                <c:pt idx="1">
                  <c:v>20.399999999999999</c:v>
                </c:pt>
                <c:pt idx="2">
                  <c:v>17.3</c:v>
                </c:pt>
                <c:pt idx="3">
                  <c:v>14.9</c:v>
                </c:pt>
                <c:pt idx="4">
                  <c:v>14.8</c:v>
                </c:pt>
                <c:pt idx="5">
                  <c:v>14.7</c:v>
                </c:pt>
                <c:pt idx="6" formatCode="General">
                  <c:v>13.9</c:v>
                </c:pt>
                <c:pt idx="7">
                  <c:v>12.8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7885056"/>
        <c:axId val="147886848"/>
      </c:lineChart>
      <c:catAx>
        <c:axId val="147885056"/>
        <c:scaling>
          <c:orientation val="minMax"/>
        </c:scaling>
        <c:delete val="0"/>
        <c:axPos val="b"/>
        <c:majorTickMark val="out"/>
        <c:minorTickMark val="none"/>
        <c:tickLblPos val="nextTo"/>
        <c:crossAx val="147886848"/>
        <c:crosses val="autoZero"/>
        <c:auto val="1"/>
        <c:lblAlgn val="ctr"/>
        <c:lblOffset val="100"/>
        <c:noMultiLvlLbl val="0"/>
      </c:catAx>
      <c:valAx>
        <c:axId val="147886848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1478850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Sheet10!$A$20</c:f>
              <c:strCache>
                <c:ptCount val="1"/>
                <c:pt idx="0">
                  <c:v>Поради нежелание</c:v>
                </c:pt>
              </c:strCache>
            </c:strRef>
          </c:tx>
          <c:invertIfNegative val="0"/>
          <c:cat>
            <c:multiLvlStrRef>
              <c:f>Sheet10!$B$18:$E$19</c:f>
              <c:multiLvlStrCache>
                <c:ptCount val="4"/>
                <c:lvl>
                  <c:pt idx="0">
                    <c:v>I-IV клас</c:v>
                  </c:pt>
                  <c:pt idx="1">
                    <c:v>V-VIII клас</c:v>
                  </c:pt>
                  <c:pt idx="2">
                    <c:v>I-IV клас</c:v>
                  </c:pt>
                  <c:pt idx="3">
                    <c:v>V-VIII клас</c:v>
                  </c:pt>
                </c:lvl>
                <c:lvl>
                  <c:pt idx="0">
                    <c:v>2004/05</c:v>
                  </c:pt>
                  <c:pt idx="2">
                    <c:v>2009/10</c:v>
                  </c:pt>
                </c:lvl>
              </c:multiLvlStrCache>
            </c:multiLvlStrRef>
          </c:cat>
          <c:val>
            <c:numRef>
              <c:f>Sheet10!$B$20:$E$20</c:f>
              <c:numCache>
                <c:formatCode>General</c:formatCode>
                <c:ptCount val="4"/>
                <c:pt idx="0">
                  <c:v>1685</c:v>
                </c:pt>
                <c:pt idx="1">
                  <c:v>3065</c:v>
                </c:pt>
                <c:pt idx="2">
                  <c:v>533</c:v>
                </c:pt>
                <c:pt idx="3">
                  <c:v>1412</c:v>
                </c:pt>
              </c:numCache>
            </c:numRef>
          </c:val>
        </c:ser>
        <c:ser>
          <c:idx val="1"/>
          <c:order val="1"/>
          <c:tx>
            <c:strRef>
              <c:f>Sheet10!$A$21</c:f>
              <c:strCache>
                <c:ptCount val="1"/>
                <c:pt idx="0">
                  <c:v>Поради семейни причини</c:v>
                </c:pt>
              </c:strCache>
            </c:strRef>
          </c:tx>
          <c:invertIfNegative val="0"/>
          <c:cat>
            <c:multiLvlStrRef>
              <c:f>Sheet10!$B$18:$E$19</c:f>
              <c:multiLvlStrCache>
                <c:ptCount val="4"/>
                <c:lvl>
                  <c:pt idx="0">
                    <c:v>I-IV клас</c:v>
                  </c:pt>
                  <c:pt idx="1">
                    <c:v>V-VIII клас</c:v>
                  </c:pt>
                  <c:pt idx="2">
                    <c:v>I-IV клас</c:v>
                  </c:pt>
                  <c:pt idx="3">
                    <c:v>V-VIII клас</c:v>
                  </c:pt>
                </c:lvl>
                <c:lvl>
                  <c:pt idx="0">
                    <c:v>2004/05</c:v>
                  </c:pt>
                  <c:pt idx="2">
                    <c:v>2009/10</c:v>
                  </c:pt>
                </c:lvl>
              </c:multiLvlStrCache>
            </c:multiLvlStrRef>
          </c:cat>
          <c:val>
            <c:numRef>
              <c:f>Sheet10!$B$21:$E$21</c:f>
              <c:numCache>
                <c:formatCode>General</c:formatCode>
                <c:ptCount val="4"/>
                <c:pt idx="0">
                  <c:v>3680</c:v>
                </c:pt>
                <c:pt idx="1">
                  <c:v>5017</c:v>
                </c:pt>
                <c:pt idx="2">
                  <c:v>2959</c:v>
                </c:pt>
                <c:pt idx="3">
                  <c:v>3660</c:v>
                </c:pt>
              </c:numCache>
            </c:numRef>
          </c:val>
        </c:ser>
        <c:ser>
          <c:idx val="2"/>
          <c:order val="2"/>
          <c:tx>
            <c:strRef>
              <c:f>Sheet10!$A$22</c:f>
              <c:strCache>
                <c:ptCount val="1"/>
                <c:pt idx="0">
                  <c:v>Заминали в чужбина</c:v>
                </c:pt>
              </c:strCache>
            </c:strRef>
          </c:tx>
          <c:invertIfNegative val="0"/>
          <c:cat>
            <c:multiLvlStrRef>
              <c:f>Sheet10!$B$18:$E$19</c:f>
              <c:multiLvlStrCache>
                <c:ptCount val="4"/>
                <c:lvl>
                  <c:pt idx="0">
                    <c:v>I-IV клас</c:v>
                  </c:pt>
                  <c:pt idx="1">
                    <c:v>V-VIII клас</c:v>
                  </c:pt>
                  <c:pt idx="2">
                    <c:v>I-IV клас</c:v>
                  </c:pt>
                  <c:pt idx="3">
                    <c:v>V-VIII клас</c:v>
                  </c:pt>
                </c:lvl>
                <c:lvl>
                  <c:pt idx="0">
                    <c:v>2004/05</c:v>
                  </c:pt>
                  <c:pt idx="2">
                    <c:v>2009/10</c:v>
                  </c:pt>
                </c:lvl>
              </c:multiLvlStrCache>
            </c:multiLvlStrRef>
          </c:cat>
          <c:val>
            <c:numRef>
              <c:f>Sheet10!$B$22:$E$22</c:f>
              <c:numCache>
                <c:formatCode>General</c:formatCode>
                <c:ptCount val="4"/>
                <c:pt idx="0">
                  <c:v>1178</c:v>
                </c:pt>
                <c:pt idx="1">
                  <c:v>1375</c:v>
                </c:pt>
                <c:pt idx="2">
                  <c:v>2010</c:v>
                </c:pt>
                <c:pt idx="3">
                  <c:v>1967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7922944"/>
        <c:axId val="147924480"/>
        <c:axId val="0"/>
      </c:bar3DChart>
      <c:catAx>
        <c:axId val="147922944"/>
        <c:scaling>
          <c:orientation val="minMax"/>
        </c:scaling>
        <c:delete val="0"/>
        <c:axPos val="b"/>
        <c:majorTickMark val="out"/>
        <c:minorTickMark val="none"/>
        <c:tickLblPos val="nextTo"/>
        <c:crossAx val="147924480"/>
        <c:crosses val="autoZero"/>
        <c:auto val="1"/>
        <c:lblAlgn val="ctr"/>
        <c:lblOffset val="100"/>
        <c:noMultiLvlLbl val="0"/>
      </c:catAx>
      <c:valAx>
        <c:axId val="1479244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792294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Sheet7!$B$1</c:f>
              <c:strCache>
                <c:ptCount val="1"/>
                <c:pt idx="0">
                  <c:v>I-IV клас</c:v>
                </c:pt>
              </c:strCache>
            </c:strRef>
          </c:tx>
          <c:invertIfNegative val="0"/>
          <c:cat>
            <c:strRef>
              <c:f>Sheet7!$A$2:$A$8</c:f>
              <c:strCache>
                <c:ptCount val="7"/>
                <c:pt idx="0">
                  <c:v>2004/05</c:v>
                </c:pt>
                <c:pt idx="1">
                  <c:v>2005/06</c:v>
                </c:pt>
                <c:pt idx="2">
                  <c:v>2006/07</c:v>
                </c:pt>
                <c:pt idx="3">
                  <c:v>2007/08</c:v>
                </c:pt>
                <c:pt idx="4">
                  <c:v>2008/09</c:v>
                </c:pt>
                <c:pt idx="5">
                  <c:v>2009/10</c:v>
                </c:pt>
                <c:pt idx="6">
                  <c:v>2010/11</c:v>
                </c:pt>
              </c:strCache>
            </c:strRef>
          </c:cat>
          <c:val>
            <c:numRef>
              <c:f>Sheet7!$B$2:$B$8</c:f>
              <c:numCache>
                <c:formatCode>General</c:formatCode>
                <c:ptCount val="7"/>
                <c:pt idx="0">
                  <c:v>6570</c:v>
                </c:pt>
                <c:pt idx="1">
                  <c:v>6155</c:v>
                </c:pt>
                <c:pt idx="2">
                  <c:v>5619</c:v>
                </c:pt>
                <c:pt idx="3">
                  <c:v>4693</c:v>
                </c:pt>
                <c:pt idx="4">
                  <c:v>4125</c:v>
                </c:pt>
                <c:pt idx="5">
                  <c:v>1593</c:v>
                </c:pt>
                <c:pt idx="6">
                  <c:v>555</c:v>
                </c:pt>
              </c:numCache>
            </c:numRef>
          </c:val>
        </c:ser>
        <c:ser>
          <c:idx val="1"/>
          <c:order val="1"/>
          <c:tx>
            <c:strRef>
              <c:f>Sheet7!$C$1</c:f>
              <c:strCache>
                <c:ptCount val="1"/>
                <c:pt idx="0">
                  <c:v>V- VIII клас</c:v>
                </c:pt>
              </c:strCache>
            </c:strRef>
          </c:tx>
          <c:invertIfNegative val="0"/>
          <c:cat>
            <c:strRef>
              <c:f>Sheet7!$A$2:$A$8</c:f>
              <c:strCache>
                <c:ptCount val="7"/>
                <c:pt idx="0">
                  <c:v>2004/05</c:v>
                </c:pt>
                <c:pt idx="1">
                  <c:v>2005/06</c:v>
                </c:pt>
                <c:pt idx="2">
                  <c:v>2006/07</c:v>
                </c:pt>
                <c:pt idx="3">
                  <c:v>2007/08</c:v>
                </c:pt>
                <c:pt idx="4">
                  <c:v>2008/09</c:v>
                </c:pt>
                <c:pt idx="5">
                  <c:v>2009/10</c:v>
                </c:pt>
                <c:pt idx="6">
                  <c:v>2010/11</c:v>
                </c:pt>
              </c:strCache>
            </c:strRef>
          </c:cat>
          <c:val>
            <c:numRef>
              <c:f>Sheet7!$C$2:$C$8</c:f>
              <c:numCache>
                <c:formatCode>General</c:formatCode>
                <c:ptCount val="7"/>
                <c:pt idx="0">
                  <c:v>7847</c:v>
                </c:pt>
                <c:pt idx="1">
                  <c:v>7640</c:v>
                </c:pt>
                <c:pt idx="2">
                  <c:v>7673</c:v>
                </c:pt>
                <c:pt idx="3">
                  <c:v>7147</c:v>
                </c:pt>
                <c:pt idx="4">
                  <c:v>6380</c:v>
                </c:pt>
                <c:pt idx="5">
                  <c:v>5556</c:v>
                </c:pt>
                <c:pt idx="6">
                  <c:v>4706</c:v>
                </c:pt>
              </c:numCache>
            </c:numRef>
          </c:val>
        </c:ser>
        <c:ser>
          <c:idx val="2"/>
          <c:order val="2"/>
          <c:tx>
            <c:strRef>
              <c:f>Sheet7!$D$1</c:f>
              <c:strCache>
                <c:ptCount val="1"/>
                <c:pt idx="0">
                  <c:v>IX - XIII клас</c:v>
                </c:pt>
              </c:strCache>
            </c:strRef>
          </c:tx>
          <c:invertIfNegative val="0"/>
          <c:cat>
            <c:strRef>
              <c:f>Sheet7!$A$2:$A$8</c:f>
              <c:strCache>
                <c:ptCount val="7"/>
                <c:pt idx="0">
                  <c:v>2004/05</c:v>
                </c:pt>
                <c:pt idx="1">
                  <c:v>2005/06</c:v>
                </c:pt>
                <c:pt idx="2">
                  <c:v>2006/07</c:v>
                </c:pt>
                <c:pt idx="3">
                  <c:v>2007/08</c:v>
                </c:pt>
                <c:pt idx="4">
                  <c:v>2008/09</c:v>
                </c:pt>
                <c:pt idx="5">
                  <c:v>2009/10</c:v>
                </c:pt>
                <c:pt idx="6">
                  <c:v>2010/11</c:v>
                </c:pt>
              </c:strCache>
            </c:strRef>
          </c:cat>
          <c:val>
            <c:numRef>
              <c:f>Sheet7!$D$2:$D$8</c:f>
              <c:numCache>
                <c:formatCode>General</c:formatCode>
                <c:ptCount val="7"/>
                <c:pt idx="0">
                  <c:v>714</c:v>
                </c:pt>
                <c:pt idx="1">
                  <c:v>815</c:v>
                </c:pt>
                <c:pt idx="2">
                  <c:v>665</c:v>
                </c:pt>
                <c:pt idx="3">
                  <c:v>670</c:v>
                </c:pt>
                <c:pt idx="4">
                  <c:v>572</c:v>
                </c:pt>
                <c:pt idx="5">
                  <c:v>482</c:v>
                </c:pt>
                <c:pt idx="6">
                  <c:v>552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147968768"/>
        <c:axId val="147970304"/>
      </c:barChart>
      <c:catAx>
        <c:axId val="147968768"/>
        <c:scaling>
          <c:orientation val="minMax"/>
        </c:scaling>
        <c:delete val="0"/>
        <c:axPos val="b"/>
        <c:majorTickMark val="none"/>
        <c:minorTickMark val="none"/>
        <c:tickLblPos val="nextTo"/>
        <c:crossAx val="147970304"/>
        <c:crosses val="autoZero"/>
        <c:auto val="1"/>
        <c:lblAlgn val="ctr"/>
        <c:lblOffset val="100"/>
        <c:noMultiLvlLbl val="0"/>
      </c:catAx>
      <c:valAx>
        <c:axId val="14797030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4796876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0476596675415571E-2"/>
          <c:y val="7.407407407407407E-2"/>
          <c:w val="0.88777012248469045"/>
          <c:h val="0.49370406824147034"/>
        </c:manualLayout>
      </c:layout>
      <c:bar3DChart>
        <c:barDir val="col"/>
        <c:grouping val="clustered"/>
        <c:varyColors val="0"/>
        <c:ser>
          <c:idx val="0"/>
          <c:order val="0"/>
          <c:invertIfNegative val="0"/>
          <c:cat>
            <c:strRef>
              <c:f>Sheet1!$A$2:$A$30</c:f>
              <c:strCache>
                <c:ptCount val="29"/>
                <c:pt idx="0">
                  <c:v>EU 25</c:v>
                </c:pt>
                <c:pt idx="1">
                  <c:v>EU 18 </c:v>
                </c:pt>
                <c:pt idx="2">
                  <c:v>България</c:v>
                </c:pt>
                <c:pt idx="3">
                  <c:v>Белгия</c:v>
                </c:pt>
                <c:pt idx="4">
                  <c:v>Република Чехия</c:v>
                </c:pt>
                <c:pt idx="5">
                  <c:v>Дания</c:v>
                </c:pt>
                <c:pt idx="6">
                  <c:v>Германия</c:v>
                </c:pt>
                <c:pt idx="7">
                  <c:v>Естония</c:v>
                </c:pt>
                <c:pt idx="8">
                  <c:v>Ирландия</c:v>
                </c:pt>
                <c:pt idx="9">
                  <c:v>Гърция</c:v>
                </c:pt>
                <c:pt idx="10">
                  <c:v>Испания</c:v>
                </c:pt>
                <c:pt idx="11">
                  <c:v>Франция</c:v>
                </c:pt>
                <c:pt idx="12">
                  <c:v>Италия</c:v>
                </c:pt>
                <c:pt idx="13">
                  <c:v>Латвия</c:v>
                </c:pt>
                <c:pt idx="14">
                  <c:v>Литва</c:v>
                </c:pt>
                <c:pt idx="15">
                  <c:v>Люксембург</c:v>
                </c:pt>
                <c:pt idx="16">
                  <c:v>Унгария</c:v>
                </c:pt>
                <c:pt idx="17">
                  <c:v>Холандия</c:v>
                </c:pt>
                <c:pt idx="18">
                  <c:v>Австрия</c:v>
                </c:pt>
                <c:pt idx="19">
                  <c:v>Полша</c:v>
                </c:pt>
                <c:pt idx="20">
                  <c:v>Португалия</c:v>
                </c:pt>
                <c:pt idx="21">
                  <c:v>Румъния</c:v>
                </c:pt>
                <c:pt idx="22">
                  <c:v>Словения</c:v>
                </c:pt>
                <c:pt idx="23">
                  <c:v>Словакия</c:v>
                </c:pt>
                <c:pt idx="24">
                  <c:v>Финландия</c:v>
                </c:pt>
                <c:pt idx="25">
                  <c:v>Швеция</c:v>
                </c:pt>
                <c:pt idx="26">
                  <c:v>Обединено Кралство</c:v>
                </c:pt>
                <c:pt idx="27">
                  <c:v>Лихтенщайн </c:v>
                </c:pt>
                <c:pt idx="28">
                  <c:v>Норвегия</c:v>
                </c:pt>
              </c:strCache>
            </c:strRef>
          </c:cat>
          <c:val>
            <c:numRef>
              <c:f>Sheet1!$B$2:$B$30</c:f>
              <c:numCache>
                <c:formatCode>General</c:formatCode>
                <c:ptCount val="29"/>
                <c:pt idx="0">
                  <c:v>19.600000000000001</c:v>
                </c:pt>
                <c:pt idx="1">
                  <c:v>30</c:v>
                </c:pt>
                <c:pt idx="2">
                  <c:v>41</c:v>
                </c:pt>
                <c:pt idx="3">
                  <c:v>17.7</c:v>
                </c:pt>
                <c:pt idx="4">
                  <c:v>23.1</c:v>
                </c:pt>
                <c:pt idx="5">
                  <c:v>15.2</c:v>
                </c:pt>
                <c:pt idx="6">
                  <c:v>18.5</c:v>
                </c:pt>
                <c:pt idx="7">
                  <c:v>13.3</c:v>
                </c:pt>
                <c:pt idx="8">
                  <c:v>17.2</c:v>
                </c:pt>
                <c:pt idx="9">
                  <c:v>21.3</c:v>
                </c:pt>
                <c:pt idx="10">
                  <c:v>19.600000000000001</c:v>
                </c:pt>
                <c:pt idx="11">
                  <c:v>19.8</c:v>
                </c:pt>
                <c:pt idx="12">
                  <c:v>21</c:v>
                </c:pt>
                <c:pt idx="13">
                  <c:v>17.600000000000001</c:v>
                </c:pt>
                <c:pt idx="14">
                  <c:v>24.3</c:v>
                </c:pt>
                <c:pt idx="15">
                  <c:v>26</c:v>
                </c:pt>
                <c:pt idx="16">
                  <c:v>17.7</c:v>
                </c:pt>
                <c:pt idx="17">
                  <c:v>14.3</c:v>
                </c:pt>
                <c:pt idx="18">
                  <c:v>27.5</c:v>
                </c:pt>
                <c:pt idx="19">
                  <c:v>15</c:v>
                </c:pt>
                <c:pt idx="20">
                  <c:v>17.600000000000001</c:v>
                </c:pt>
                <c:pt idx="21">
                  <c:v>40.4</c:v>
                </c:pt>
                <c:pt idx="22">
                  <c:v>21.2</c:v>
                </c:pt>
                <c:pt idx="23">
                  <c:v>22.3</c:v>
                </c:pt>
                <c:pt idx="24">
                  <c:v>8.1</c:v>
                </c:pt>
                <c:pt idx="25">
                  <c:v>17.399999999999999</c:v>
                </c:pt>
                <c:pt idx="26">
                  <c:v>18.399999999999999</c:v>
                </c:pt>
                <c:pt idx="27">
                  <c:v>15.6</c:v>
                </c:pt>
                <c:pt idx="28">
                  <c:v>14.9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148716160"/>
        <c:axId val="148738432"/>
        <c:axId val="0"/>
      </c:bar3DChart>
      <c:catAx>
        <c:axId val="148716160"/>
        <c:scaling>
          <c:orientation val="minMax"/>
        </c:scaling>
        <c:delete val="0"/>
        <c:axPos val="b"/>
        <c:majorTickMark val="none"/>
        <c:minorTickMark val="none"/>
        <c:tickLblPos val="nextTo"/>
        <c:crossAx val="148738432"/>
        <c:crosses val="autoZero"/>
        <c:auto val="1"/>
        <c:lblAlgn val="ctr"/>
        <c:lblOffset val="100"/>
        <c:noMultiLvlLbl val="0"/>
      </c:catAx>
      <c:valAx>
        <c:axId val="14873843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1487161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cat>
            <c:strRef>
              <c:f>Sheet2!$A$1:$A$28</c:f>
              <c:strCache>
                <c:ptCount val="28"/>
                <c:pt idx="0">
                  <c:v>EU 25</c:v>
                </c:pt>
                <c:pt idx="1">
                  <c:v>Белгия</c:v>
                </c:pt>
                <c:pt idx="2">
                  <c:v>България</c:v>
                </c:pt>
                <c:pt idx="3">
                  <c:v>Република Чехия</c:v>
                </c:pt>
                <c:pt idx="4">
                  <c:v>Дания</c:v>
                </c:pt>
                <c:pt idx="5">
                  <c:v>Германия</c:v>
                </c:pt>
                <c:pt idx="6">
                  <c:v>Естония</c:v>
                </c:pt>
                <c:pt idx="7">
                  <c:v>Ирландия</c:v>
                </c:pt>
                <c:pt idx="8">
                  <c:v>Гърция</c:v>
                </c:pt>
                <c:pt idx="9">
                  <c:v>Испания</c:v>
                </c:pt>
                <c:pt idx="10">
                  <c:v>Франция</c:v>
                </c:pt>
                <c:pt idx="11">
                  <c:v>Италия</c:v>
                </c:pt>
                <c:pt idx="12">
                  <c:v>Латвия</c:v>
                </c:pt>
                <c:pt idx="13">
                  <c:v>Литва</c:v>
                </c:pt>
                <c:pt idx="14">
                  <c:v>Люксембург</c:v>
                </c:pt>
                <c:pt idx="15">
                  <c:v>Унгария</c:v>
                </c:pt>
                <c:pt idx="16">
                  <c:v>Холандия</c:v>
                </c:pt>
                <c:pt idx="17">
                  <c:v>Австрия</c:v>
                </c:pt>
                <c:pt idx="18">
                  <c:v>Полша</c:v>
                </c:pt>
                <c:pt idx="19">
                  <c:v>Португалия</c:v>
                </c:pt>
                <c:pt idx="20">
                  <c:v>Румъния</c:v>
                </c:pt>
                <c:pt idx="21">
                  <c:v>Словения</c:v>
                </c:pt>
                <c:pt idx="22">
                  <c:v>Словакия</c:v>
                </c:pt>
                <c:pt idx="23">
                  <c:v>Финландия</c:v>
                </c:pt>
                <c:pt idx="24">
                  <c:v>Швеция</c:v>
                </c:pt>
                <c:pt idx="25">
                  <c:v>Обединено Кралство</c:v>
                </c:pt>
                <c:pt idx="26">
                  <c:v>Лихтенщайн </c:v>
                </c:pt>
                <c:pt idx="27">
                  <c:v>Норвегия</c:v>
                </c:pt>
              </c:strCache>
            </c:strRef>
          </c:cat>
          <c:val>
            <c:numRef>
              <c:f>Sheet2!$B$1:$B$28</c:f>
              <c:numCache>
                <c:formatCode>General</c:formatCode>
                <c:ptCount val="28"/>
                <c:pt idx="0">
                  <c:v>22.2</c:v>
                </c:pt>
                <c:pt idx="1">
                  <c:v>19.100000000000001</c:v>
                </c:pt>
                <c:pt idx="2">
                  <c:v>47.1</c:v>
                </c:pt>
                <c:pt idx="3">
                  <c:v>22.3</c:v>
                </c:pt>
                <c:pt idx="4">
                  <c:v>17.100000000000001</c:v>
                </c:pt>
                <c:pt idx="5">
                  <c:v>18.600000000000001</c:v>
                </c:pt>
                <c:pt idx="6">
                  <c:v>12.7</c:v>
                </c:pt>
                <c:pt idx="7">
                  <c:v>20.8</c:v>
                </c:pt>
                <c:pt idx="8">
                  <c:v>30.3</c:v>
                </c:pt>
                <c:pt idx="9">
                  <c:v>23.7</c:v>
                </c:pt>
                <c:pt idx="10">
                  <c:v>22.5</c:v>
                </c:pt>
                <c:pt idx="11">
                  <c:v>24.9</c:v>
                </c:pt>
                <c:pt idx="12">
                  <c:v>22.6</c:v>
                </c:pt>
                <c:pt idx="13">
                  <c:v>26.2</c:v>
                </c:pt>
                <c:pt idx="14">
                  <c:v>23.9</c:v>
                </c:pt>
                <c:pt idx="15">
                  <c:v>22.3</c:v>
                </c:pt>
                <c:pt idx="16">
                  <c:v>13.4</c:v>
                </c:pt>
                <c:pt idx="17">
                  <c:v>23.2</c:v>
                </c:pt>
                <c:pt idx="18">
                  <c:v>20.5</c:v>
                </c:pt>
                <c:pt idx="19">
                  <c:v>23.7</c:v>
                </c:pt>
                <c:pt idx="20">
                  <c:v>47</c:v>
                </c:pt>
                <c:pt idx="21">
                  <c:v>20.3</c:v>
                </c:pt>
                <c:pt idx="22">
                  <c:v>21</c:v>
                </c:pt>
                <c:pt idx="23">
                  <c:v>7.8</c:v>
                </c:pt>
                <c:pt idx="24">
                  <c:v>21.1</c:v>
                </c:pt>
                <c:pt idx="25">
                  <c:v>20.2</c:v>
                </c:pt>
                <c:pt idx="26">
                  <c:v>9.5</c:v>
                </c:pt>
                <c:pt idx="27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149432960"/>
        <c:axId val="149434752"/>
        <c:axId val="0"/>
      </c:bar3DChart>
      <c:catAx>
        <c:axId val="149432960"/>
        <c:scaling>
          <c:orientation val="minMax"/>
        </c:scaling>
        <c:delete val="0"/>
        <c:axPos val="b"/>
        <c:majorTickMark val="none"/>
        <c:minorTickMark val="none"/>
        <c:tickLblPos val="nextTo"/>
        <c:crossAx val="149434752"/>
        <c:crosses val="autoZero"/>
        <c:auto val="1"/>
        <c:lblAlgn val="ctr"/>
        <c:lblOffset val="100"/>
        <c:noMultiLvlLbl val="0"/>
      </c:catAx>
      <c:valAx>
        <c:axId val="14943475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494329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3558609601844054E-2"/>
          <c:y val="6.6562651604464548E-2"/>
          <c:w val="0.90382620991564155"/>
          <c:h val="0.5450446038555905"/>
        </c:manualLayout>
      </c:layout>
      <c:bar3DChart>
        <c:barDir val="col"/>
        <c:grouping val="clustered"/>
        <c:varyColors val="0"/>
        <c:ser>
          <c:idx val="0"/>
          <c:order val="0"/>
          <c:invertIfNegative val="0"/>
          <c:cat>
            <c:strRef>
              <c:f>Sheet3!$A$1:$A$27</c:f>
              <c:strCache>
                <c:ptCount val="27"/>
                <c:pt idx="0">
                  <c:v>EU 25</c:v>
                </c:pt>
                <c:pt idx="1">
                  <c:v>Белгия</c:v>
                </c:pt>
                <c:pt idx="2">
                  <c:v>България</c:v>
                </c:pt>
                <c:pt idx="3">
                  <c:v>Република Чехия</c:v>
                </c:pt>
                <c:pt idx="4">
                  <c:v>Дания</c:v>
                </c:pt>
                <c:pt idx="5">
                  <c:v>Германия</c:v>
                </c:pt>
                <c:pt idx="6">
                  <c:v>Естония</c:v>
                </c:pt>
                <c:pt idx="7">
                  <c:v>Ирландия</c:v>
                </c:pt>
                <c:pt idx="8">
                  <c:v>Гърция</c:v>
                </c:pt>
                <c:pt idx="9">
                  <c:v>Испания</c:v>
                </c:pt>
                <c:pt idx="10">
                  <c:v>Франция</c:v>
                </c:pt>
                <c:pt idx="11">
                  <c:v>Италия</c:v>
                </c:pt>
                <c:pt idx="12">
                  <c:v>Латвия</c:v>
                </c:pt>
                <c:pt idx="13">
                  <c:v>Литва</c:v>
                </c:pt>
                <c:pt idx="14">
                  <c:v>Люксембург</c:v>
                </c:pt>
                <c:pt idx="15">
                  <c:v>Унгария</c:v>
                </c:pt>
                <c:pt idx="16">
                  <c:v>Холандия</c:v>
                </c:pt>
                <c:pt idx="17">
                  <c:v>Полша</c:v>
                </c:pt>
                <c:pt idx="18">
                  <c:v>Португалия</c:v>
                </c:pt>
                <c:pt idx="19">
                  <c:v>Румъния</c:v>
                </c:pt>
                <c:pt idx="20">
                  <c:v>Словения</c:v>
                </c:pt>
                <c:pt idx="21">
                  <c:v>Словакия</c:v>
                </c:pt>
                <c:pt idx="22">
                  <c:v>Финландия</c:v>
                </c:pt>
                <c:pt idx="23">
                  <c:v>Швеция</c:v>
                </c:pt>
                <c:pt idx="24">
                  <c:v>Обединено Кралство</c:v>
                </c:pt>
                <c:pt idx="25">
                  <c:v>Лихтенщайн </c:v>
                </c:pt>
                <c:pt idx="26">
                  <c:v>Норвегия</c:v>
                </c:pt>
              </c:strCache>
            </c:strRef>
          </c:cat>
          <c:val>
            <c:numRef>
              <c:f>Sheet3!$B$1:$B$27</c:f>
              <c:numCache>
                <c:formatCode>General</c:formatCode>
                <c:ptCount val="27"/>
                <c:pt idx="0">
                  <c:v>17.7</c:v>
                </c:pt>
                <c:pt idx="1">
                  <c:v>18</c:v>
                </c:pt>
                <c:pt idx="2">
                  <c:v>38.800000000000004</c:v>
                </c:pt>
                <c:pt idx="3">
                  <c:v>17.3</c:v>
                </c:pt>
                <c:pt idx="4">
                  <c:v>16.600000000000001</c:v>
                </c:pt>
                <c:pt idx="5">
                  <c:v>14.8</c:v>
                </c:pt>
                <c:pt idx="6">
                  <c:v>8.3000000000000007</c:v>
                </c:pt>
                <c:pt idx="7">
                  <c:v>15.2</c:v>
                </c:pt>
                <c:pt idx="8">
                  <c:v>25.3</c:v>
                </c:pt>
                <c:pt idx="9">
                  <c:v>18.2</c:v>
                </c:pt>
                <c:pt idx="10">
                  <c:v>19.3</c:v>
                </c:pt>
                <c:pt idx="11">
                  <c:v>20.6</c:v>
                </c:pt>
                <c:pt idx="12">
                  <c:v>14.7</c:v>
                </c:pt>
                <c:pt idx="13">
                  <c:v>17</c:v>
                </c:pt>
                <c:pt idx="14">
                  <c:v>23.7</c:v>
                </c:pt>
                <c:pt idx="15">
                  <c:v>14.1</c:v>
                </c:pt>
                <c:pt idx="16">
                  <c:v>13.2</c:v>
                </c:pt>
                <c:pt idx="17">
                  <c:v>13.1</c:v>
                </c:pt>
                <c:pt idx="18">
                  <c:v>16.5</c:v>
                </c:pt>
                <c:pt idx="19">
                  <c:v>41.4</c:v>
                </c:pt>
                <c:pt idx="20">
                  <c:v>14.8</c:v>
                </c:pt>
                <c:pt idx="21">
                  <c:v>19.3</c:v>
                </c:pt>
                <c:pt idx="22">
                  <c:v>6</c:v>
                </c:pt>
                <c:pt idx="23">
                  <c:v>19.100000000000001</c:v>
                </c:pt>
                <c:pt idx="24">
                  <c:v>15</c:v>
                </c:pt>
                <c:pt idx="25">
                  <c:v>11.3</c:v>
                </c:pt>
                <c:pt idx="26">
                  <c:v>15.8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149473536"/>
        <c:axId val="149475328"/>
        <c:axId val="0"/>
      </c:bar3DChart>
      <c:catAx>
        <c:axId val="149473536"/>
        <c:scaling>
          <c:orientation val="minMax"/>
        </c:scaling>
        <c:delete val="0"/>
        <c:axPos val="b"/>
        <c:majorTickMark val="none"/>
        <c:minorTickMark val="none"/>
        <c:tickLblPos val="nextTo"/>
        <c:crossAx val="149475328"/>
        <c:crosses val="autoZero"/>
        <c:auto val="1"/>
        <c:lblAlgn val="ctr"/>
        <c:lblOffset val="100"/>
        <c:noMultiLvlLbl val="0"/>
      </c:catAx>
      <c:valAx>
        <c:axId val="14947532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494735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Sheet7!$B$1</c:f>
              <c:strCache>
                <c:ptCount val="1"/>
                <c:pt idx="0">
                  <c:v>Високо</c:v>
                </c:pt>
              </c:strCache>
            </c:strRef>
          </c:tx>
          <c:invertIfNegative val="0"/>
          <c:cat>
            <c:strRef>
              <c:f>Sheet7!$A$2:$A$32</c:f>
              <c:strCache>
                <c:ptCount val="31"/>
                <c:pt idx="0">
                  <c:v>Норвегия</c:v>
                </c:pt>
                <c:pt idx="1">
                  <c:v>Люксембург</c:v>
                </c:pt>
                <c:pt idx="2">
                  <c:v>Исландия</c:v>
                </c:pt>
                <c:pt idx="3">
                  <c:v>Холандия</c:v>
                </c:pt>
                <c:pt idx="4">
                  <c:v>Дания</c:v>
                </c:pt>
                <c:pt idx="5">
                  <c:v>Финландия</c:v>
                </c:pt>
                <c:pt idx="6">
                  <c:v>Германия</c:v>
                </c:pt>
                <c:pt idx="7">
                  <c:v>Франция</c:v>
                </c:pt>
                <c:pt idx="8">
                  <c:v>Швеция</c:v>
                </c:pt>
                <c:pt idx="9">
                  <c:v>Австрия</c:v>
                </c:pt>
                <c:pt idx="10">
                  <c:v>Обединено Кралство</c:v>
                </c:pt>
                <c:pt idx="11">
                  <c:v>Словакия</c:v>
                </c:pt>
                <c:pt idx="12">
                  <c:v>EU 27</c:v>
                </c:pt>
                <c:pt idx="13">
                  <c:v>Белгия</c:v>
                </c:pt>
                <c:pt idx="14">
                  <c:v>Унгария</c:v>
                </c:pt>
                <c:pt idx="15">
                  <c:v>Словения</c:v>
                </c:pt>
                <c:pt idx="16">
                  <c:v>Испания</c:v>
                </c:pt>
                <c:pt idx="17">
                  <c:v>Естония</c:v>
                </c:pt>
                <c:pt idx="18">
                  <c:v>Литва</c:v>
                </c:pt>
                <c:pt idx="19">
                  <c:v>Португалия</c:v>
                </c:pt>
                <c:pt idx="20">
                  <c:v>Република Чехия</c:v>
                </c:pt>
                <c:pt idx="21">
                  <c:v>Кипър</c:v>
                </c:pt>
                <c:pt idx="22">
                  <c:v>Ирландия</c:v>
                </c:pt>
                <c:pt idx="23">
                  <c:v>Латвия</c:v>
                </c:pt>
                <c:pt idx="24">
                  <c:v>Италия</c:v>
                </c:pt>
                <c:pt idx="25">
                  <c:v>Малта</c:v>
                </c:pt>
                <c:pt idx="26">
                  <c:v>Полша</c:v>
                </c:pt>
                <c:pt idx="27">
                  <c:v>Хърватска</c:v>
                </c:pt>
                <c:pt idx="28">
                  <c:v>Гърция</c:v>
                </c:pt>
                <c:pt idx="29">
                  <c:v>Румъния</c:v>
                </c:pt>
                <c:pt idx="30">
                  <c:v>България</c:v>
                </c:pt>
              </c:strCache>
            </c:strRef>
          </c:cat>
          <c:val>
            <c:numRef>
              <c:f>Sheet7!$B$2:$B$32</c:f>
              <c:numCache>
                <c:formatCode>General</c:formatCode>
                <c:ptCount val="31"/>
                <c:pt idx="0">
                  <c:v>38</c:v>
                </c:pt>
                <c:pt idx="1">
                  <c:v>42</c:v>
                </c:pt>
                <c:pt idx="2">
                  <c:v>32</c:v>
                </c:pt>
                <c:pt idx="3">
                  <c:v>40</c:v>
                </c:pt>
                <c:pt idx="4">
                  <c:v>31</c:v>
                </c:pt>
                <c:pt idx="5">
                  <c:v>33</c:v>
                </c:pt>
                <c:pt idx="6">
                  <c:v>28</c:v>
                </c:pt>
                <c:pt idx="7">
                  <c:v>30</c:v>
                </c:pt>
                <c:pt idx="8">
                  <c:v>21</c:v>
                </c:pt>
                <c:pt idx="9">
                  <c:v>29</c:v>
                </c:pt>
                <c:pt idx="10">
                  <c:v>29</c:v>
                </c:pt>
                <c:pt idx="11">
                  <c:v>21</c:v>
                </c:pt>
                <c:pt idx="12">
                  <c:v>25</c:v>
                </c:pt>
                <c:pt idx="13">
                  <c:v>18</c:v>
                </c:pt>
                <c:pt idx="14">
                  <c:v>27</c:v>
                </c:pt>
                <c:pt idx="15">
                  <c:v>28</c:v>
                </c:pt>
                <c:pt idx="16">
                  <c:v>28</c:v>
                </c:pt>
                <c:pt idx="17">
                  <c:v>28</c:v>
                </c:pt>
                <c:pt idx="18">
                  <c:v>27</c:v>
                </c:pt>
                <c:pt idx="19">
                  <c:v>27</c:v>
                </c:pt>
                <c:pt idx="20">
                  <c:v>19</c:v>
                </c:pt>
                <c:pt idx="21">
                  <c:v>29</c:v>
                </c:pt>
                <c:pt idx="22">
                  <c:v>22</c:v>
                </c:pt>
                <c:pt idx="23">
                  <c:v>17</c:v>
                </c:pt>
                <c:pt idx="24">
                  <c:v>23</c:v>
                </c:pt>
                <c:pt idx="25">
                  <c:v>20</c:v>
                </c:pt>
                <c:pt idx="26">
                  <c:v>14</c:v>
                </c:pt>
                <c:pt idx="27">
                  <c:v>24</c:v>
                </c:pt>
                <c:pt idx="28">
                  <c:v>13</c:v>
                </c:pt>
                <c:pt idx="29">
                  <c:v>9</c:v>
                </c:pt>
                <c:pt idx="30">
                  <c:v>7</c:v>
                </c:pt>
              </c:numCache>
            </c:numRef>
          </c:val>
        </c:ser>
        <c:ser>
          <c:idx val="1"/>
          <c:order val="1"/>
          <c:tx>
            <c:strRef>
              <c:f>Sheet7!$C$1</c:f>
              <c:strCache>
                <c:ptCount val="1"/>
                <c:pt idx="0">
                  <c:v>Средно </c:v>
                </c:pt>
              </c:strCache>
            </c:strRef>
          </c:tx>
          <c:invertIfNegative val="0"/>
          <c:cat>
            <c:strRef>
              <c:f>Sheet7!$A$2:$A$32</c:f>
              <c:strCache>
                <c:ptCount val="31"/>
                <c:pt idx="0">
                  <c:v>Норвегия</c:v>
                </c:pt>
                <c:pt idx="1">
                  <c:v>Люксембург</c:v>
                </c:pt>
                <c:pt idx="2">
                  <c:v>Исландия</c:v>
                </c:pt>
                <c:pt idx="3">
                  <c:v>Холандия</c:v>
                </c:pt>
                <c:pt idx="4">
                  <c:v>Дания</c:v>
                </c:pt>
                <c:pt idx="5">
                  <c:v>Финландия</c:v>
                </c:pt>
                <c:pt idx="6">
                  <c:v>Германия</c:v>
                </c:pt>
                <c:pt idx="7">
                  <c:v>Франция</c:v>
                </c:pt>
                <c:pt idx="8">
                  <c:v>Швеция</c:v>
                </c:pt>
                <c:pt idx="9">
                  <c:v>Австрия</c:v>
                </c:pt>
                <c:pt idx="10">
                  <c:v>Обединено Кралство</c:v>
                </c:pt>
                <c:pt idx="11">
                  <c:v>Словакия</c:v>
                </c:pt>
                <c:pt idx="12">
                  <c:v>EU 27</c:v>
                </c:pt>
                <c:pt idx="13">
                  <c:v>Белгия</c:v>
                </c:pt>
                <c:pt idx="14">
                  <c:v>Унгария</c:v>
                </c:pt>
                <c:pt idx="15">
                  <c:v>Словения</c:v>
                </c:pt>
                <c:pt idx="16">
                  <c:v>Испания</c:v>
                </c:pt>
                <c:pt idx="17">
                  <c:v>Естония</c:v>
                </c:pt>
                <c:pt idx="18">
                  <c:v>Литва</c:v>
                </c:pt>
                <c:pt idx="19">
                  <c:v>Португалия</c:v>
                </c:pt>
                <c:pt idx="20">
                  <c:v>Република Чехия</c:v>
                </c:pt>
                <c:pt idx="21">
                  <c:v>Кипър</c:v>
                </c:pt>
                <c:pt idx="22">
                  <c:v>Ирландия</c:v>
                </c:pt>
                <c:pt idx="23">
                  <c:v>Латвия</c:v>
                </c:pt>
                <c:pt idx="24">
                  <c:v>Италия</c:v>
                </c:pt>
                <c:pt idx="25">
                  <c:v>Малта</c:v>
                </c:pt>
                <c:pt idx="26">
                  <c:v>Полша</c:v>
                </c:pt>
                <c:pt idx="27">
                  <c:v>Хърватска</c:v>
                </c:pt>
                <c:pt idx="28">
                  <c:v>Гърция</c:v>
                </c:pt>
                <c:pt idx="29">
                  <c:v>Румъния</c:v>
                </c:pt>
                <c:pt idx="30">
                  <c:v>България</c:v>
                </c:pt>
              </c:strCache>
            </c:strRef>
          </c:cat>
          <c:val>
            <c:numRef>
              <c:f>Sheet7!$C$2:$C$32</c:f>
              <c:numCache>
                <c:formatCode>General</c:formatCode>
                <c:ptCount val="31"/>
                <c:pt idx="0">
                  <c:v>30</c:v>
                </c:pt>
                <c:pt idx="1">
                  <c:v>31</c:v>
                </c:pt>
                <c:pt idx="2">
                  <c:v>36</c:v>
                </c:pt>
                <c:pt idx="3">
                  <c:v>30</c:v>
                </c:pt>
                <c:pt idx="4">
                  <c:v>35</c:v>
                </c:pt>
                <c:pt idx="5">
                  <c:v>26</c:v>
                </c:pt>
                <c:pt idx="6">
                  <c:v>32</c:v>
                </c:pt>
                <c:pt idx="7">
                  <c:v>35</c:v>
                </c:pt>
                <c:pt idx="8">
                  <c:v>30</c:v>
                </c:pt>
                <c:pt idx="9">
                  <c:v>29</c:v>
                </c:pt>
                <c:pt idx="10">
                  <c:v>27</c:v>
                </c:pt>
                <c:pt idx="11">
                  <c:v>33</c:v>
                </c:pt>
                <c:pt idx="12">
                  <c:v>25</c:v>
                </c:pt>
                <c:pt idx="13">
                  <c:v>27</c:v>
                </c:pt>
                <c:pt idx="14">
                  <c:v>22</c:v>
                </c:pt>
                <c:pt idx="15">
                  <c:v>21</c:v>
                </c:pt>
                <c:pt idx="16">
                  <c:v>22</c:v>
                </c:pt>
                <c:pt idx="17">
                  <c:v>20</c:v>
                </c:pt>
                <c:pt idx="18">
                  <c:v>19</c:v>
                </c:pt>
                <c:pt idx="19">
                  <c:v>16</c:v>
                </c:pt>
                <c:pt idx="20">
                  <c:v>20</c:v>
                </c:pt>
                <c:pt idx="21">
                  <c:v>16</c:v>
                </c:pt>
                <c:pt idx="22">
                  <c:v>18</c:v>
                </c:pt>
                <c:pt idx="23">
                  <c:v>23</c:v>
                </c:pt>
                <c:pt idx="24">
                  <c:v>18</c:v>
                </c:pt>
                <c:pt idx="25">
                  <c:v>18</c:v>
                </c:pt>
                <c:pt idx="26">
                  <c:v>19</c:v>
                </c:pt>
                <c:pt idx="27">
                  <c:v>16</c:v>
                </c:pt>
                <c:pt idx="28">
                  <c:v>13</c:v>
                </c:pt>
                <c:pt idx="29">
                  <c:v>10</c:v>
                </c:pt>
                <c:pt idx="30">
                  <c:v>18</c:v>
                </c:pt>
              </c:numCache>
            </c:numRef>
          </c:val>
        </c:ser>
        <c:ser>
          <c:idx val="2"/>
          <c:order val="2"/>
          <c:tx>
            <c:strRef>
              <c:f>Sheet7!$D$1</c:f>
              <c:strCache>
                <c:ptCount val="1"/>
                <c:pt idx="0">
                  <c:v>Ниско</c:v>
                </c:pt>
              </c:strCache>
            </c:strRef>
          </c:tx>
          <c:invertIfNegative val="0"/>
          <c:cat>
            <c:strRef>
              <c:f>Sheet7!$A$2:$A$32</c:f>
              <c:strCache>
                <c:ptCount val="31"/>
                <c:pt idx="0">
                  <c:v>Норвегия</c:v>
                </c:pt>
                <c:pt idx="1">
                  <c:v>Люксембург</c:v>
                </c:pt>
                <c:pt idx="2">
                  <c:v>Исландия</c:v>
                </c:pt>
                <c:pt idx="3">
                  <c:v>Холандия</c:v>
                </c:pt>
                <c:pt idx="4">
                  <c:v>Дания</c:v>
                </c:pt>
                <c:pt idx="5">
                  <c:v>Финландия</c:v>
                </c:pt>
                <c:pt idx="6">
                  <c:v>Германия</c:v>
                </c:pt>
                <c:pt idx="7">
                  <c:v>Франция</c:v>
                </c:pt>
                <c:pt idx="8">
                  <c:v>Швеция</c:v>
                </c:pt>
                <c:pt idx="9">
                  <c:v>Австрия</c:v>
                </c:pt>
                <c:pt idx="10">
                  <c:v>Обединено Кралство</c:v>
                </c:pt>
                <c:pt idx="11">
                  <c:v>Словакия</c:v>
                </c:pt>
                <c:pt idx="12">
                  <c:v>EU 27</c:v>
                </c:pt>
                <c:pt idx="13">
                  <c:v>Белгия</c:v>
                </c:pt>
                <c:pt idx="14">
                  <c:v>Унгария</c:v>
                </c:pt>
                <c:pt idx="15">
                  <c:v>Словения</c:v>
                </c:pt>
                <c:pt idx="16">
                  <c:v>Испания</c:v>
                </c:pt>
                <c:pt idx="17">
                  <c:v>Естония</c:v>
                </c:pt>
                <c:pt idx="18">
                  <c:v>Литва</c:v>
                </c:pt>
                <c:pt idx="19">
                  <c:v>Португалия</c:v>
                </c:pt>
                <c:pt idx="20">
                  <c:v>Република Чехия</c:v>
                </c:pt>
                <c:pt idx="21">
                  <c:v>Кипър</c:v>
                </c:pt>
                <c:pt idx="22">
                  <c:v>Ирландия</c:v>
                </c:pt>
                <c:pt idx="23">
                  <c:v>Латвия</c:v>
                </c:pt>
                <c:pt idx="24">
                  <c:v>Италия</c:v>
                </c:pt>
                <c:pt idx="25">
                  <c:v>Малта</c:v>
                </c:pt>
                <c:pt idx="26">
                  <c:v>Полша</c:v>
                </c:pt>
                <c:pt idx="27">
                  <c:v>Хърватска</c:v>
                </c:pt>
                <c:pt idx="28">
                  <c:v>Гърция</c:v>
                </c:pt>
                <c:pt idx="29">
                  <c:v>Румъния</c:v>
                </c:pt>
                <c:pt idx="30">
                  <c:v>България</c:v>
                </c:pt>
              </c:strCache>
            </c:strRef>
          </c:cat>
          <c:val>
            <c:numRef>
              <c:f>Sheet7!$D$2:$D$32</c:f>
              <c:numCache>
                <c:formatCode>General</c:formatCode>
                <c:ptCount val="31"/>
                <c:pt idx="0">
                  <c:v>17</c:v>
                </c:pt>
                <c:pt idx="1">
                  <c:v>12</c:v>
                </c:pt>
                <c:pt idx="2">
                  <c:v>16</c:v>
                </c:pt>
                <c:pt idx="3">
                  <c:v>13</c:v>
                </c:pt>
                <c:pt idx="4">
                  <c:v>15</c:v>
                </c:pt>
                <c:pt idx="5">
                  <c:v>18</c:v>
                </c:pt>
                <c:pt idx="6">
                  <c:v>16</c:v>
                </c:pt>
                <c:pt idx="7">
                  <c:v>10</c:v>
                </c:pt>
                <c:pt idx="8">
                  <c:v>23</c:v>
                </c:pt>
                <c:pt idx="9">
                  <c:v>13</c:v>
                </c:pt>
                <c:pt idx="10">
                  <c:v>15</c:v>
                </c:pt>
                <c:pt idx="11">
                  <c:v>17</c:v>
                </c:pt>
                <c:pt idx="12">
                  <c:v>14</c:v>
                </c:pt>
                <c:pt idx="13">
                  <c:v>18</c:v>
                </c:pt>
                <c:pt idx="14">
                  <c:v>14</c:v>
                </c:pt>
                <c:pt idx="15">
                  <c:v>12</c:v>
                </c:pt>
                <c:pt idx="16">
                  <c:v>10</c:v>
                </c:pt>
                <c:pt idx="17">
                  <c:v>10</c:v>
                </c:pt>
                <c:pt idx="18">
                  <c:v>8</c:v>
                </c:pt>
                <c:pt idx="19">
                  <c:v>11</c:v>
                </c:pt>
                <c:pt idx="20">
                  <c:v>14</c:v>
                </c:pt>
                <c:pt idx="21">
                  <c:v>7</c:v>
                </c:pt>
                <c:pt idx="22">
                  <c:v>12</c:v>
                </c:pt>
                <c:pt idx="23">
                  <c:v>11</c:v>
                </c:pt>
                <c:pt idx="24">
                  <c:v>9</c:v>
                </c:pt>
                <c:pt idx="25">
                  <c:v>12</c:v>
                </c:pt>
                <c:pt idx="26">
                  <c:v>16</c:v>
                </c:pt>
                <c:pt idx="27">
                  <c:v>8</c:v>
                </c:pt>
                <c:pt idx="28">
                  <c:v>13</c:v>
                </c:pt>
                <c:pt idx="29">
                  <c:v>17</c:v>
                </c:pt>
                <c:pt idx="30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gapDepth val="55"/>
        <c:shape val="box"/>
        <c:axId val="149201664"/>
        <c:axId val="149203200"/>
        <c:axId val="0"/>
      </c:bar3DChart>
      <c:catAx>
        <c:axId val="149201664"/>
        <c:scaling>
          <c:orientation val="minMax"/>
        </c:scaling>
        <c:delete val="0"/>
        <c:axPos val="b"/>
        <c:majorTickMark val="none"/>
        <c:minorTickMark val="none"/>
        <c:tickLblPos val="nextTo"/>
        <c:crossAx val="149203200"/>
        <c:crosses val="autoZero"/>
        <c:auto val="1"/>
        <c:lblAlgn val="ctr"/>
        <c:lblOffset val="100"/>
        <c:noMultiLvlLbl val="0"/>
      </c:catAx>
      <c:valAx>
        <c:axId val="149203200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492016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Sheet8!$K$11</c:f>
              <c:strCache>
                <c:ptCount val="1"/>
                <c:pt idx="0">
                  <c:v>2010</c:v>
                </c:pt>
              </c:strCache>
            </c:strRef>
          </c:tx>
          <c:invertIfNegative val="0"/>
          <c:cat>
            <c:strRef>
              <c:f>Sheet8!$A$12:$A$24</c:f>
              <c:strCache>
                <c:ptCount val="13"/>
                <c:pt idx="0">
                  <c:v>EU 27</c:v>
                </c:pt>
                <c:pt idx="1">
                  <c:v>Белгия</c:v>
                </c:pt>
                <c:pt idx="2">
                  <c:v>България</c:v>
                </c:pt>
                <c:pt idx="3">
                  <c:v>Република Чехия</c:v>
                </c:pt>
                <c:pt idx="4">
                  <c:v>Ирландия</c:v>
                </c:pt>
                <c:pt idx="5">
                  <c:v>Гърция</c:v>
                </c:pt>
                <c:pt idx="6">
                  <c:v>Испания</c:v>
                </c:pt>
                <c:pt idx="7">
                  <c:v>Франция</c:v>
                </c:pt>
                <c:pt idx="8">
                  <c:v>Италия</c:v>
                </c:pt>
                <c:pt idx="9">
                  <c:v>Австрия</c:v>
                </c:pt>
                <c:pt idx="10">
                  <c:v>Румъния</c:v>
                </c:pt>
                <c:pt idx="11">
                  <c:v>Обединено Кралство</c:v>
                </c:pt>
                <c:pt idx="12">
                  <c:v>Швейцария</c:v>
                </c:pt>
              </c:strCache>
            </c:strRef>
          </c:cat>
          <c:val>
            <c:numRef>
              <c:f>Sheet8!$K$12:$K$24</c:f>
              <c:numCache>
                <c:formatCode>#,##0.0</c:formatCode>
                <c:ptCount val="13"/>
                <c:pt idx="0">
                  <c:v>2.8</c:v>
                </c:pt>
                <c:pt idx="1">
                  <c:v>2.4</c:v>
                </c:pt>
                <c:pt idx="2">
                  <c:v>8.4</c:v>
                </c:pt>
                <c:pt idx="3">
                  <c:v>1.6</c:v>
                </c:pt>
                <c:pt idx="4">
                  <c:v>6.5</c:v>
                </c:pt>
                <c:pt idx="5">
                  <c:v>2.6</c:v>
                </c:pt>
                <c:pt idx="6">
                  <c:v>6</c:v>
                </c:pt>
                <c:pt idx="7">
                  <c:v>2.2999999999999998</c:v>
                </c:pt>
                <c:pt idx="8">
                  <c:v>6.1</c:v>
                </c:pt>
                <c:pt idx="9">
                  <c:v>3.4</c:v>
                </c:pt>
                <c:pt idx="10">
                  <c:v>6.4</c:v>
                </c:pt>
                <c:pt idx="11">
                  <c:v>2.9</c:v>
                </c:pt>
                <c:pt idx="12">
                  <c:v>3.9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8770176"/>
        <c:axId val="148796544"/>
        <c:axId val="0"/>
      </c:bar3DChart>
      <c:catAx>
        <c:axId val="148770176"/>
        <c:scaling>
          <c:orientation val="minMax"/>
        </c:scaling>
        <c:delete val="0"/>
        <c:axPos val="b"/>
        <c:majorTickMark val="out"/>
        <c:minorTickMark val="none"/>
        <c:tickLblPos val="nextTo"/>
        <c:crossAx val="148796544"/>
        <c:crosses val="autoZero"/>
        <c:auto val="1"/>
        <c:lblAlgn val="ctr"/>
        <c:lblOffset val="100"/>
        <c:noMultiLvlLbl val="0"/>
      </c:catAx>
      <c:valAx>
        <c:axId val="148796544"/>
        <c:scaling>
          <c:orientation val="minMax"/>
          <c:max val="10"/>
          <c:min val="0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crossAx val="1487701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0.81575</cdr:x>
      <cdr:y>0.86103</cdr:y>
    </cdr:from>
    <cdr:to>
      <cdr:x>0.99272</cdr:x>
      <cdr:y>0.93654</cdr:y>
    </cdr:to>
    <cdr:sp macro="" textlink="">
      <cdr:nvSpPr>
        <cdr:cNvPr id="2" name="TextBox 5"/>
        <cdr:cNvSpPr txBox="1"/>
      </cdr:nvSpPr>
      <cdr:spPr>
        <a:xfrm xmlns:a="http://schemas.openxmlformats.org/drawingml/2006/main">
          <a:off x="6666483" y="2632170"/>
          <a:ext cx="1446209" cy="2308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bg-BG" sz="900" i="1" dirty="0" smtClean="0"/>
            <a:t>Източник: </a:t>
          </a:r>
          <a:r>
            <a:rPr lang="en-US" sz="900" i="1" dirty="0" smtClean="0"/>
            <a:t>Eurostat</a:t>
          </a:r>
          <a:endParaRPr lang="bg-BG" sz="900" i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FB7C20A-2425-4166-8F94-9609D854998B}" type="datetimeFigureOut">
              <a:rPr lang="bg-BG"/>
              <a:pPr>
                <a:defRPr/>
              </a:pPr>
              <a:t>18.5.2012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bg-BG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bg-BG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8AAE53C-6FD0-4582-8409-F01AF79C0834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382645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59C7C-F2ED-4D45-A098-E91A7363607A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926664B1-DE82-433A-AC9D-09C60C366F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90EF5-AE86-44EF-AAAB-B50FF9783B5F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6434D-7C76-4D99-A388-2C41FC0B7A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BF6E6-C656-4339-A1EC-87336D73AE7B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AA525-EC84-4DE5-ABF0-33E07ED15F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3B610-3956-48AD-8D4E-A2CDA801A61F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>
                <a:solidFill>
                  <a:srgbClr val="93A299">
                    <a:lumMod val="50000"/>
                  </a:srgbClr>
                </a:solidFill>
              </a:defRPr>
            </a:lvl1pPr>
          </a:lstStyle>
          <a:p>
            <a:pPr>
              <a:defRPr/>
            </a:pPr>
            <a:fld id="{558BBB18-8736-4B90-8D25-9B1E8B2D8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E993A-A0F6-494F-AFCD-CB42525A8D5E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F641F-C52D-4A46-8BEC-05D361E29E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D5CDC-E62B-492F-AB1F-9B4979454E85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5DBA0-B20F-41C0-BD25-80573EF26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0048A-3121-4EEC-900E-881B62D9AD9F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F10DC-95C6-4992-9EBE-89C22BFFD8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190D6-ED82-4F8E-BFE3-B4F339A81B70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B99D2-A5D2-46AA-BCDE-53D60F7429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3C28A-EC55-4484-8E27-593804052C9E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C000F-84FE-4345-9A2E-AFC47BD7ED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BEC942-5FF4-4F78-99A3-C34C04E2BD06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E4ECD-CBF3-48B7-AA5C-2F48E45631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ED587-D95A-4575-B95E-82A21EF408AD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C75A3-D378-404F-9ABD-531E6DDBD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1A18A-F115-46FD-9FDB-7FFFED42C47A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0CFAA-68A5-4716-ADFD-37EC445210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82BA5-91FD-4E5D-A26B-36867B601787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E2820-E31A-42EA-93E9-4B0838F0D0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A3D9C-A893-4AEE-B37C-D6274123E515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E9301-C618-4063-AFAB-0E00732551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F5E48-02FC-4369-A614-CCF88A64D05D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D1B82-F334-4164-AFAB-A2CE7E7F8A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7F469-2E35-4990-A88C-B4BC17E4CFB4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CB2E8-0520-47F3-A099-4BCB66D77A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CC883-B6E0-479A-A222-58F65614449A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B3D04-0BE5-4238-BE5F-12C72C59AA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E2B84-AAD8-4059-9A35-A9D8E5D37336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C0A42-86A0-490B-A7F0-10068650F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EE63A-F670-42C5-98C7-9FBC231BB589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35C7C-8B91-425C-AF86-26F5531E97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FA0F77-EF70-4017-8AB3-DBC5D407C937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C257E9-4A32-4615-A6B1-9522AA5E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6638E-CC88-4081-A083-67F9E7213B22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20836-A901-4E9D-88B0-DE35C4FEDF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2AD26-B36E-4D6D-9096-9EC1AD08B313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4CC6C-C802-4E4C-B148-B9ED87718F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4FBC8-4C47-4963-B760-44CCEAD75BDD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31507-A4AA-4632-A921-25E48C7BFD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11EA8FBD-2F25-442A-A5AA-07FE7D85DAF9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2E2C18E1-ED58-4B18-96DE-BDB5F936F8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9" r:id="rId2"/>
    <p:sldLayoutId id="2147483697" r:id="rId3"/>
    <p:sldLayoutId id="2147483688" r:id="rId4"/>
    <p:sldLayoutId id="2147483687" r:id="rId5"/>
    <p:sldLayoutId id="2147483686" r:id="rId6"/>
    <p:sldLayoutId id="2147483698" r:id="rId7"/>
    <p:sldLayoutId id="2147483699" r:id="rId8"/>
    <p:sldLayoutId id="2147483700" r:id="rId9"/>
    <p:sldLayoutId id="2147483685" r:id="rId10"/>
    <p:sldLayoutId id="214748370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rgbClr val="B5AE53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848058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E8B54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31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fld id="{A9CB30BB-2DAB-46EE-A00F-2773C5FD9A93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fld id="{6616E4DA-98AF-4299-B2AE-1B829CED65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695" r:id="rId2"/>
    <p:sldLayoutId id="2147483703" r:id="rId3"/>
    <p:sldLayoutId id="2147483694" r:id="rId4"/>
    <p:sldLayoutId id="2147483693" r:id="rId5"/>
    <p:sldLayoutId id="2147483692" r:id="rId6"/>
    <p:sldLayoutId id="2147483704" r:id="rId7"/>
    <p:sldLayoutId id="2147483705" r:id="rId8"/>
    <p:sldLayoutId id="2147483706" r:id="rId9"/>
    <p:sldLayoutId id="2147483691" r:id="rId10"/>
    <p:sldLayoutId id="2147483707" r:id="rId11"/>
    <p:sldLayoutId id="214748369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rgbClr val="B5AE53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848058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E8B54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838" y="3227388"/>
            <a:ext cx="6629400" cy="1219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g-BG" dirty="0" smtClean="0"/>
              <a:t>Училищно образование</a:t>
            </a: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/>
        </p:nvSpPr>
        <p:spPr bwMode="auto">
          <a:xfrm>
            <a:off x="611188" y="4508500"/>
            <a:ext cx="6553200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fontScale="92500" lnSpcReduction="10000"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None/>
              <a:defRPr sz="1800" kern="1200" cap="all" spc="30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5AE53"/>
              </a:buClr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8058"/>
              </a:buClr>
              <a:buFont typeface="Arial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bg-BG" sz="1200" b="1" cap="none" dirty="0" smtClean="0">
                <a:solidFill>
                  <a:schemeClr val="tx1"/>
                </a:solidFill>
              </a:rPr>
              <a:t>Съвет за образование и наука </a:t>
            </a:r>
            <a:endParaRPr lang="en-US" sz="1200" b="1" cap="none" dirty="0" smtClean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bg-BG" sz="1200" b="1" cap="none" dirty="0" smtClean="0">
                <a:solidFill>
                  <a:schemeClr val="tx1"/>
                </a:solidFill>
              </a:rPr>
              <a:t>„България 2020г.“: Национални приоритети в образованието и науката</a:t>
            </a:r>
          </a:p>
          <a:p>
            <a:pPr eaLnBrk="1" hangingPunct="1">
              <a:defRPr/>
            </a:pPr>
            <a:r>
              <a:rPr lang="bg-BG" sz="1200" b="1" cap="none" dirty="0" smtClean="0">
                <a:solidFill>
                  <a:schemeClr val="tx1"/>
                </a:solidFill>
              </a:rPr>
              <a:t>Администрация на Президента на Република България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68313" y="333375"/>
            <a:ext cx="8261350" cy="1039813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bg-BG" sz="2400" b="1" cap="none" dirty="0" smtClean="0"/>
              <a:t> Ранно напускане на училище</a:t>
            </a:r>
          </a:p>
        </p:txBody>
      </p:sp>
      <p:graphicFrame>
        <p:nvGraphicFramePr>
          <p:cNvPr id="7" name="Chart 6"/>
          <p:cNvGraphicFramePr/>
          <p:nvPr/>
        </p:nvGraphicFramePr>
        <p:xfrm>
          <a:off x="3856242" y="2497007"/>
          <a:ext cx="4887504" cy="29458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8612" name="Rectangle 7"/>
          <p:cNvSpPr>
            <a:spLocks noChangeArrowheads="1"/>
          </p:cNvSpPr>
          <p:nvPr/>
        </p:nvSpPr>
        <p:spPr bwMode="auto">
          <a:xfrm>
            <a:off x="4284663" y="2133600"/>
            <a:ext cx="44465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bg-BG" sz="1400" dirty="0"/>
              <a:t>Дял на ранно напусналите училище</a:t>
            </a:r>
          </a:p>
        </p:txBody>
      </p:sp>
      <p:sp>
        <p:nvSpPr>
          <p:cNvPr id="68613" name="TextBox 8"/>
          <p:cNvSpPr txBox="1">
            <a:spLocks noChangeArrowheads="1"/>
          </p:cNvSpPr>
          <p:nvPr/>
        </p:nvSpPr>
        <p:spPr bwMode="auto">
          <a:xfrm>
            <a:off x="5867400" y="5791200"/>
            <a:ext cx="28194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bg-BG" sz="1100" i="1"/>
              <a:t>Данните за 2011 г. са предварителни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95537" y="2276475"/>
            <a:ext cx="3096964" cy="31731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77825" indent="-28575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</a:pPr>
            <a:r>
              <a:rPr lang="bg-BG" sz="1400" dirty="0"/>
              <a:t>България отбеляза значителен напредък по отношение на намаляването на дела на младежите между 18 и 24 години с по-ниско от средно образование и извън образователната система</a:t>
            </a:r>
          </a:p>
          <a:p>
            <a:pPr marL="377825" indent="-28575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</a:pPr>
            <a:endParaRPr lang="bg-BG" sz="1400" dirty="0"/>
          </a:p>
          <a:p>
            <a:pPr marL="377825" indent="-28575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</a:pPr>
            <a:r>
              <a:rPr lang="bg-BG" sz="1400" dirty="0"/>
              <a:t>Този дял през 2005 г. е 20.4 %, а по предварителни данни на НСИ за 2011 г. – 12.8%</a:t>
            </a:r>
          </a:p>
          <a:p>
            <a:pPr marL="377825" indent="-28575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</a:pPr>
            <a:endParaRPr lang="bg-BG" sz="1400" dirty="0"/>
          </a:p>
          <a:p>
            <a:pPr marL="377825" indent="-28575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</a:pPr>
            <a:r>
              <a:rPr lang="bg-BG" sz="1400" dirty="0"/>
              <a:t>През 2010 стойността 13,9 % е по ниска от средната за ЕС – 14,1%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/>
          </p:cNvSpPr>
          <p:nvPr>
            <p:ph type="title"/>
          </p:nvPr>
        </p:nvSpPr>
        <p:spPr bwMode="auto">
          <a:xfrm>
            <a:off x="468313" y="333375"/>
            <a:ext cx="8261350" cy="1039813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bg-BG" sz="2400" b="1" cap="none" dirty="0" smtClean="0"/>
              <a:t>Кой и кога напуска училище?</a:t>
            </a:r>
            <a:endParaRPr lang="bg-BG" sz="2800" b="1" cap="none" dirty="0" smtClean="0"/>
          </a:p>
        </p:txBody>
      </p:sp>
      <p:graphicFrame>
        <p:nvGraphicFramePr>
          <p:cNvPr id="6" name="Chart 5"/>
          <p:cNvGraphicFramePr>
            <a:graphicFrameLocks/>
          </p:cNvGraphicFramePr>
          <p:nvPr/>
        </p:nvGraphicFramePr>
        <p:xfrm>
          <a:off x="3172250" y="2214602"/>
          <a:ext cx="5964695" cy="35782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7891" name="TextBox 6"/>
          <p:cNvSpPr txBox="1">
            <a:spLocks noChangeArrowheads="1"/>
          </p:cNvSpPr>
          <p:nvPr/>
        </p:nvSpPr>
        <p:spPr bwMode="auto">
          <a:xfrm>
            <a:off x="3563938" y="2060575"/>
            <a:ext cx="51847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bg-BG" sz="1200" b="1">
                <a:solidFill>
                  <a:srgbClr val="000000"/>
                </a:solidFill>
              </a:rPr>
              <a:t>Учащи и напуснали по причини и степен на образование</a:t>
            </a:r>
          </a:p>
        </p:txBody>
      </p:sp>
      <p:sp>
        <p:nvSpPr>
          <p:cNvPr id="37892" name="Text Box 6"/>
          <p:cNvSpPr txBox="1">
            <a:spLocks noChangeArrowheads="1"/>
          </p:cNvSpPr>
          <p:nvPr/>
        </p:nvSpPr>
        <p:spPr bwMode="auto">
          <a:xfrm>
            <a:off x="395535" y="2335213"/>
            <a:ext cx="2737743" cy="297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77825" indent="-28575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</a:pPr>
            <a:r>
              <a:rPr lang="bg-BG" sz="1400" dirty="0"/>
              <a:t>Най-много деца напускат училище между </a:t>
            </a:r>
            <a:r>
              <a:rPr lang="bg-BG" sz="1400" dirty="0" smtClean="0"/>
              <a:t>5-ти </a:t>
            </a:r>
            <a:r>
              <a:rPr lang="bg-BG" sz="1400" dirty="0"/>
              <a:t>и </a:t>
            </a:r>
            <a:r>
              <a:rPr lang="bg-BG" sz="1400" dirty="0" smtClean="0"/>
              <a:t>8-ми </a:t>
            </a:r>
            <a:r>
              <a:rPr lang="bg-BG" sz="1400" dirty="0"/>
              <a:t>клас – устойчива тенденция от 2004 г. насам</a:t>
            </a:r>
          </a:p>
          <a:p>
            <a:pPr marL="377825" indent="-28575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</a:pPr>
            <a:endParaRPr lang="bg-BG" sz="1400" dirty="0"/>
          </a:p>
          <a:p>
            <a:pPr marL="377825" indent="-28575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</a:pPr>
            <a:r>
              <a:rPr lang="bg-BG" sz="1400" dirty="0"/>
              <a:t>Най-много ученици напускат </a:t>
            </a:r>
            <a:r>
              <a:rPr lang="bg-BG" sz="1400" dirty="0" smtClean="0"/>
              <a:t>по </a:t>
            </a:r>
            <a:r>
              <a:rPr lang="bg-BG" sz="1400" dirty="0"/>
              <a:t>„семейните причини”</a:t>
            </a:r>
          </a:p>
          <a:p>
            <a:pPr marL="377825" indent="-28575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</a:pPr>
            <a:endParaRPr lang="bg-BG" sz="1400" dirty="0"/>
          </a:p>
          <a:p>
            <a:pPr marL="377825" indent="-28575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</a:pPr>
            <a:r>
              <a:rPr lang="bg-BG" sz="1400" dirty="0"/>
              <a:t>„Момичешкото” отпадане в България има специфични характеристики.</a:t>
            </a: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7092950" y="5876925"/>
            <a:ext cx="15128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rgbClr val="93A299"/>
              </a:buClr>
              <a:buFont typeface="Arial" charset="0"/>
              <a:buChar char="•"/>
            </a:pPr>
            <a:r>
              <a:rPr lang="bg-BG" sz="1000" i="1">
                <a:solidFill>
                  <a:srgbClr val="564B3C"/>
                </a:solidFill>
                <a:latin typeface="Book Antiqua" pitchFamily="18" charset="0"/>
              </a:rPr>
              <a:t>Източник:</a:t>
            </a:r>
            <a:r>
              <a:rPr lang="en-US" sz="1000" i="1">
                <a:solidFill>
                  <a:srgbClr val="564B3C"/>
                </a:solidFill>
                <a:latin typeface="Book Antiqua" pitchFamily="18" charset="0"/>
              </a:rPr>
              <a:t> </a:t>
            </a:r>
            <a:r>
              <a:rPr lang="bg-BG" sz="1000">
                <a:solidFill>
                  <a:srgbClr val="564B3C"/>
                </a:solidFill>
                <a:latin typeface="Book Antiqua" pitchFamily="18" charset="0"/>
              </a:rPr>
              <a:t>НСИ 2012</a:t>
            </a:r>
          </a:p>
          <a:p>
            <a:endParaRPr lang="bg-BG" sz="1000">
              <a:solidFill>
                <a:srgbClr val="000000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bg-BG" sz="2400" b="1" cap="none" dirty="0" smtClean="0"/>
              <a:t>Основни причини за отпадане</a:t>
            </a:r>
            <a:endParaRPr lang="bg-BG" sz="2800" b="1" cap="none" dirty="0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3856703" y="2643726"/>
          <a:ext cx="4977069" cy="2369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8915" name="Text Box 4"/>
          <p:cNvSpPr txBox="1">
            <a:spLocks noChangeArrowheads="1"/>
          </p:cNvSpPr>
          <p:nvPr/>
        </p:nvSpPr>
        <p:spPr bwMode="auto">
          <a:xfrm>
            <a:off x="395288" y="2276475"/>
            <a:ext cx="2736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6213" indent="-176213">
              <a:buFontTx/>
              <a:buChar char="•"/>
            </a:pPr>
            <a:endParaRPr lang="bg-BG" sz="1400"/>
          </a:p>
        </p:txBody>
      </p:sp>
      <p:sp>
        <p:nvSpPr>
          <p:cNvPr id="38916" name="TextBox 6"/>
          <p:cNvSpPr txBox="1">
            <a:spLocks noChangeArrowheads="1"/>
          </p:cNvSpPr>
          <p:nvPr/>
        </p:nvSpPr>
        <p:spPr bwMode="auto">
          <a:xfrm>
            <a:off x="4211638" y="2420938"/>
            <a:ext cx="46434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bg-BG" sz="1200" b="1">
                <a:solidFill>
                  <a:srgbClr val="000000"/>
                </a:solidFill>
              </a:rPr>
              <a:t>Ученици, повтарящи съответен клас</a:t>
            </a:r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7380288" y="5373688"/>
            <a:ext cx="15128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rgbClr val="93A299"/>
              </a:buClr>
            </a:pPr>
            <a:r>
              <a:rPr lang="bg-BG" sz="1000" i="1" dirty="0">
                <a:solidFill>
                  <a:srgbClr val="564B3C"/>
                </a:solidFill>
                <a:latin typeface="Book Antiqua" pitchFamily="18" charset="0"/>
              </a:rPr>
              <a:t>Източник:</a:t>
            </a:r>
            <a:r>
              <a:rPr lang="en-US" sz="1000" i="1" dirty="0">
                <a:solidFill>
                  <a:srgbClr val="564B3C"/>
                </a:solidFill>
                <a:latin typeface="Book Antiqua" pitchFamily="18" charset="0"/>
              </a:rPr>
              <a:t> </a:t>
            </a:r>
            <a:r>
              <a:rPr lang="bg-BG" sz="1000" dirty="0">
                <a:solidFill>
                  <a:srgbClr val="564B3C"/>
                </a:solidFill>
                <a:latin typeface="Book Antiqua" pitchFamily="18" charset="0"/>
              </a:rPr>
              <a:t>НСИ 2012</a:t>
            </a:r>
          </a:p>
          <a:p>
            <a:endParaRPr lang="bg-BG" sz="1000" dirty="0">
              <a:solidFill>
                <a:srgbClr val="000000"/>
              </a:solidFill>
              <a:latin typeface="Book Antiqua" pitchFamily="18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23850" y="1916113"/>
            <a:ext cx="3816350" cy="4336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77825" indent="-28575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tabLst>
                <a:tab pos="182563" algn="l"/>
              </a:tabLst>
            </a:pPr>
            <a:r>
              <a:rPr lang="bg-BG" sz="1400" dirty="0"/>
              <a:t>Икономически* </a:t>
            </a:r>
            <a:r>
              <a:rPr lang="bg-BG" sz="1400" dirty="0" smtClean="0"/>
              <a:t>(например: </a:t>
            </a:r>
            <a:r>
              <a:rPr lang="bg-BG" sz="1400" dirty="0"/>
              <a:t>липса на средства, необходимост децата да работят)</a:t>
            </a:r>
          </a:p>
          <a:p>
            <a:pPr marL="377825" indent="-28575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tabLst>
                <a:tab pos="182563" algn="l"/>
              </a:tabLst>
            </a:pPr>
            <a:endParaRPr lang="bg-BG" sz="1400" dirty="0"/>
          </a:p>
          <a:p>
            <a:pPr marL="377825" indent="-28575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tabLst>
                <a:tab pos="182563" algn="l"/>
              </a:tabLst>
            </a:pPr>
            <a:r>
              <a:rPr lang="bg-BG" sz="1400" dirty="0"/>
              <a:t>Етнокултурни (ранни бракове, образованието не е ценност)</a:t>
            </a:r>
          </a:p>
          <a:p>
            <a:pPr marL="377825" indent="-28575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tabLst>
                <a:tab pos="182563" algn="l"/>
              </a:tabLst>
            </a:pPr>
            <a:endParaRPr lang="bg-BG" sz="1400" dirty="0"/>
          </a:p>
          <a:p>
            <a:pPr marL="377825" indent="-28575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tabLst>
                <a:tab pos="182563" algn="l"/>
              </a:tabLst>
            </a:pPr>
            <a:r>
              <a:rPr lang="bg-BG" sz="1400" dirty="0"/>
              <a:t>Социални (липса на родителски контрол, проблеми в семейството)</a:t>
            </a:r>
          </a:p>
          <a:p>
            <a:pPr marL="377825" indent="-28575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tabLst>
                <a:tab pos="182563" algn="l"/>
              </a:tabLst>
            </a:pPr>
            <a:endParaRPr lang="bg-BG" sz="1400" dirty="0"/>
          </a:p>
          <a:p>
            <a:pPr marL="377825" indent="-28575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tabLst>
                <a:tab pos="182563" algn="l"/>
              </a:tabLst>
            </a:pPr>
            <a:r>
              <a:rPr lang="bg-BG" sz="1400" dirty="0"/>
              <a:t>Образователни (трудности при усвояване на учебния материал, проблеми с общуването в средата)</a:t>
            </a:r>
          </a:p>
          <a:p>
            <a:pPr marL="377825" indent="-28575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tabLst>
                <a:tab pos="182563" algn="l"/>
              </a:tabLst>
            </a:pPr>
            <a:endParaRPr lang="bg-BG" sz="1400" dirty="0"/>
          </a:p>
          <a:p>
            <a:pPr marL="377825" indent="-28575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tabLst>
                <a:tab pos="182563" algn="l"/>
              </a:tabLst>
            </a:pPr>
            <a:r>
              <a:rPr lang="bg-BG" sz="1400" dirty="0" smtClean="0"/>
              <a:t>Броят </a:t>
            </a:r>
            <a:r>
              <a:rPr lang="bg-BG" sz="1400" dirty="0"/>
              <a:t>на децата, повтарящи учебна година е индикатор за риск от отпадане, поради проблеми с учебния материал. Тази група е най-голяма в периода 5-8 клас. </a:t>
            </a:r>
          </a:p>
          <a:p>
            <a:pPr marL="182563" indent="-182563">
              <a:tabLst>
                <a:tab pos="182563" algn="l"/>
              </a:tabLst>
            </a:pPr>
            <a:endParaRPr lang="bg-BG" sz="1400" dirty="0"/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323850" y="6381750"/>
            <a:ext cx="532549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bg-BG" sz="800" i="1" dirty="0"/>
              <a:t>* Източник: “Причини за отпадане на децата от училище в България”, изследване на МОМН и УНИЦЕФ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bg-BG" sz="2400" b="1" cap="none" dirty="0" smtClean="0"/>
              <a:t>2.</a:t>
            </a:r>
            <a:r>
              <a:rPr lang="en-US" sz="2400" b="1" cap="none" dirty="0" smtClean="0"/>
              <a:t>2</a:t>
            </a:r>
            <a:r>
              <a:rPr lang="bg-BG" sz="2400" b="1" cap="none" dirty="0" smtClean="0"/>
              <a:t>. Училищното образование </a:t>
            </a:r>
            <a:r>
              <a:rPr lang="bg-BG" sz="2400" b="1" i="1" cap="none" dirty="0" smtClean="0"/>
              <a:t>днес</a:t>
            </a:r>
            <a:r>
              <a:rPr lang="bg-BG" sz="2400" b="1" cap="none" dirty="0" smtClean="0"/>
              <a:t>: </a:t>
            </a:r>
            <a:br>
              <a:rPr lang="bg-BG" sz="2400" b="1" cap="none" dirty="0" smtClean="0"/>
            </a:br>
            <a:r>
              <a:rPr lang="bg-BG" sz="2400" b="1" cap="none" dirty="0" smtClean="0"/>
              <a:t>ПРОБЛЕМЪТ С КАЧЕСТВОТО</a:t>
            </a:r>
          </a:p>
        </p:txBody>
      </p:sp>
      <p:sp>
        <p:nvSpPr>
          <p:cNvPr id="67587" name="Rectangle 3"/>
          <p:cNvSpPr>
            <a:spLocks noGrp="1"/>
          </p:cNvSpPr>
          <p:nvPr>
            <p:ph type="body" idx="1"/>
          </p:nvPr>
        </p:nvSpPr>
        <p:spPr>
          <a:xfrm>
            <a:off x="755650" y="1989138"/>
            <a:ext cx="7272338" cy="41576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bg-BG" sz="1600" dirty="0" smtClean="0">
                <a:solidFill>
                  <a:schemeClr val="tx1"/>
                </a:solidFill>
                <a:latin typeface="Arial" charset="0"/>
              </a:rPr>
              <a:t>Независимите международни изследвания показват, че “продукт” на българското училище през последните години са:</a:t>
            </a:r>
          </a:p>
          <a:p>
            <a:pPr lvl="1">
              <a:lnSpc>
                <a:spcPct val="80000"/>
              </a:lnSpc>
            </a:pPr>
            <a:r>
              <a:rPr lang="bg-BG" sz="1400" dirty="0" smtClean="0">
                <a:solidFill>
                  <a:schemeClr val="tx1"/>
                </a:solidFill>
                <a:latin typeface="Arial" charset="0"/>
              </a:rPr>
              <a:t>малък елитарен кръг от можещи и знаещи млади хора</a:t>
            </a:r>
          </a:p>
          <a:p>
            <a:pPr lvl="1">
              <a:lnSpc>
                <a:spcPct val="80000"/>
              </a:lnSpc>
            </a:pPr>
            <a:r>
              <a:rPr lang="bg-BG" sz="1400" dirty="0" smtClean="0">
                <a:solidFill>
                  <a:schemeClr val="tx1"/>
                </a:solidFill>
                <a:latin typeface="Arial" charset="0"/>
              </a:rPr>
              <a:t>и широка посредствена маса с намаляващи възможности</a:t>
            </a:r>
          </a:p>
          <a:p>
            <a:pPr>
              <a:lnSpc>
                <a:spcPct val="80000"/>
              </a:lnSpc>
            </a:pPr>
            <a:endParaRPr lang="bg-BG" sz="1600" dirty="0" smtClean="0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bg-BG" sz="1600" dirty="0" smtClean="0">
                <a:solidFill>
                  <a:schemeClr val="tx1"/>
                </a:solidFill>
                <a:latin typeface="Arial" charset="0"/>
              </a:rPr>
              <a:t>Повишаването на качеството на образованието е фактор за преодоляване на проблемите на икономическия растеж и производителността на труда в страната.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bg-BG" sz="1600" dirty="0" smtClean="0">
                <a:solidFill>
                  <a:schemeClr val="tx1"/>
                </a:solidFill>
                <a:latin typeface="Arial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bg-BG" sz="1600" dirty="0" smtClean="0">
                <a:solidFill>
                  <a:schemeClr val="tx1"/>
                </a:solidFill>
                <a:latin typeface="Arial" charset="0"/>
              </a:rPr>
              <a:t>Сферите, в които има сериозна необходимост от повишаване на качеството на училищното образование са:</a:t>
            </a:r>
          </a:p>
          <a:p>
            <a:pPr lvl="1">
              <a:lnSpc>
                <a:spcPct val="80000"/>
              </a:lnSpc>
            </a:pPr>
            <a:r>
              <a:rPr lang="bg-BG" sz="1400" dirty="0" smtClean="0">
                <a:solidFill>
                  <a:schemeClr val="tx1"/>
                </a:solidFill>
                <a:latin typeface="Arial" charset="0"/>
              </a:rPr>
              <a:t>езиковите компетенции (по български език)</a:t>
            </a:r>
          </a:p>
          <a:p>
            <a:pPr lvl="1">
              <a:lnSpc>
                <a:spcPct val="80000"/>
              </a:lnSpc>
            </a:pPr>
            <a:r>
              <a:rPr lang="bg-BG" sz="1400" dirty="0" smtClean="0">
                <a:solidFill>
                  <a:schemeClr val="tx1"/>
                </a:solidFill>
                <a:latin typeface="Arial" charset="0"/>
              </a:rPr>
              <a:t>математическите умения</a:t>
            </a:r>
          </a:p>
          <a:p>
            <a:pPr lvl="1">
              <a:lnSpc>
                <a:spcPct val="80000"/>
              </a:lnSpc>
            </a:pPr>
            <a:r>
              <a:rPr lang="bg-BG" sz="1400" dirty="0" smtClean="0">
                <a:solidFill>
                  <a:schemeClr val="tx1"/>
                </a:solidFill>
                <a:latin typeface="Arial" charset="0"/>
              </a:rPr>
              <a:t>научните познания</a:t>
            </a:r>
          </a:p>
          <a:p>
            <a:pPr lvl="1">
              <a:lnSpc>
                <a:spcPct val="80000"/>
              </a:lnSpc>
            </a:pPr>
            <a:r>
              <a:rPr lang="bg-BG" sz="1400" dirty="0" smtClean="0">
                <a:solidFill>
                  <a:schemeClr val="tx1"/>
                </a:solidFill>
                <a:latin typeface="Arial" charset="0"/>
              </a:rPr>
              <a:t>ИКТ уменията</a:t>
            </a:r>
          </a:p>
          <a:p>
            <a:pPr lvl="1">
              <a:lnSpc>
                <a:spcPct val="80000"/>
              </a:lnSpc>
            </a:pPr>
            <a:endParaRPr lang="bg-BG" sz="1400" dirty="0" smtClean="0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bg-BG" sz="1600" dirty="0">
                <a:solidFill>
                  <a:schemeClr val="tx1"/>
                </a:solidFill>
                <a:latin typeface="Arial" charset="0"/>
              </a:rPr>
              <a:t>Част от проблемите с качеството се дължат на липсата на механизми за периодична актуализация </a:t>
            </a:r>
            <a:r>
              <a:rPr lang="bg-BG" sz="1600" dirty="0" smtClean="0">
                <a:solidFill>
                  <a:schemeClr val="tx1"/>
                </a:solidFill>
                <a:latin typeface="Arial" charset="0"/>
              </a:rPr>
              <a:t>– управление на качеството чрез </a:t>
            </a:r>
            <a:r>
              <a:rPr lang="bg-BG" sz="1600" dirty="0">
                <a:solidFill>
                  <a:schemeClr val="tx1"/>
                </a:solidFill>
                <a:latin typeface="Arial" charset="0"/>
              </a:rPr>
              <a:t>интелигентна саморегулираща се </a:t>
            </a:r>
            <a:r>
              <a:rPr lang="bg-BG" sz="1600" dirty="0" smtClean="0">
                <a:solidFill>
                  <a:schemeClr val="tx1"/>
                </a:solidFill>
                <a:latin typeface="Arial" charset="0"/>
              </a:rPr>
              <a:t>система </a:t>
            </a:r>
            <a:endParaRPr lang="bg-BG" sz="1600" dirty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650006" y="2757394"/>
          <a:ext cx="8020547" cy="4097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1986" name="Title 1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bg-BG" sz="2400" b="1" cap="none" dirty="0" smtClean="0"/>
              <a:t>Езикови компетенции - български език</a:t>
            </a:r>
          </a:p>
        </p:txBody>
      </p:sp>
      <p:sp>
        <p:nvSpPr>
          <p:cNvPr id="41987" name="TextBox 4"/>
          <p:cNvSpPr txBox="1">
            <a:spLocks noChangeArrowheads="1"/>
          </p:cNvSpPr>
          <p:nvPr/>
        </p:nvSpPr>
        <p:spPr bwMode="auto">
          <a:xfrm>
            <a:off x="7772400" y="6459538"/>
            <a:ext cx="1371600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bg-BG" sz="900" i="1">
                <a:latin typeface="Century Gothic" pitchFamily="34" charset="0"/>
              </a:rPr>
              <a:t>Източник: </a:t>
            </a:r>
            <a:r>
              <a:rPr lang="en-US" sz="900" i="1">
                <a:latin typeface="Century Gothic" pitchFamily="34" charset="0"/>
              </a:rPr>
              <a:t>PISA (2009)</a:t>
            </a:r>
            <a:endParaRPr lang="bg-BG" sz="900" i="1">
              <a:latin typeface="Century Gothic" pitchFamily="34" charset="0"/>
            </a:endParaRPr>
          </a:p>
        </p:txBody>
      </p:sp>
      <p:sp>
        <p:nvSpPr>
          <p:cNvPr id="41988" name="TextBox 5"/>
          <p:cNvSpPr txBox="1">
            <a:spLocks noChangeArrowheads="1"/>
          </p:cNvSpPr>
          <p:nvPr/>
        </p:nvSpPr>
        <p:spPr bwMode="auto">
          <a:xfrm>
            <a:off x="827088" y="1916113"/>
            <a:ext cx="7848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bg-BG" sz="1400" dirty="0"/>
              <a:t>Б</a:t>
            </a:r>
            <a:r>
              <a:rPr lang="ru-RU" sz="1400" dirty="0" err="1"/>
              <a:t>лизо</a:t>
            </a:r>
            <a:r>
              <a:rPr lang="ru-RU" sz="1400" dirty="0"/>
              <a:t> 42% от </a:t>
            </a:r>
            <a:r>
              <a:rPr lang="ru-RU" sz="1400" dirty="0" err="1"/>
              <a:t>българските</a:t>
            </a:r>
            <a:r>
              <a:rPr lang="ru-RU" sz="1400" dirty="0"/>
              <a:t> </a:t>
            </a:r>
            <a:r>
              <a:rPr lang="ru-RU" sz="1400" dirty="0" err="1"/>
              <a:t>ученици</a:t>
            </a:r>
            <a:r>
              <a:rPr lang="ru-RU" sz="1400" dirty="0"/>
              <a:t> </a:t>
            </a:r>
            <a:r>
              <a:rPr lang="ru-RU" sz="1400" dirty="0" err="1"/>
              <a:t>имат</a:t>
            </a:r>
            <a:r>
              <a:rPr lang="ru-RU" sz="1400" dirty="0"/>
              <a:t> </a:t>
            </a:r>
            <a:r>
              <a:rPr lang="ru-RU" sz="1400" dirty="0" err="1"/>
              <a:t>слаби</a:t>
            </a:r>
            <a:r>
              <a:rPr lang="ru-RU" sz="1400" dirty="0"/>
              <a:t> </a:t>
            </a:r>
            <a:r>
              <a:rPr lang="ru-RU" sz="1400" dirty="0" err="1"/>
              <a:t>езикови</a:t>
            </a:r>
            <a:r>
              <a:rPr lang="ru-RU" sz="1400" dirty="0"/>
              <a:t> познания по </a:t>
            </a:r>
            <a:r>
              <a:rPr lang="ru-RU" sz="1400" dirty="0" err="1"/>
              <a:t>български</a:t>
            </a:r>
            <a:r>
              <a:rPr lang="ru-RU" sz="1400" dirty="0"/>
              <a:t> </a:t>
            </a:r>
            <a:r>
              <a:rPr lang="ru-RU" sz="1400" dirty="0" err="1"/>
              <a:t>език</a:t>
            </a:r>
            <a:r>
              <a:rPr lang="ru-RU" sz="1400" dirty="0"/>
              <a:t> (</a:t>
            </a:r>
            <a:r>
              <a:rPr lang="ru-RU" sz="1400" dirty="0" err="1"/>
              <a:t>четене</a:t>
            </a:r>
            <a:r>
              <a:rPr lang="ru-RU" sz="1400" dirty="0"/>
              <a:t>, </a:t>
            </a:r>
            <a:r>
              <a:rPr lang="ru-RU" sz="1400" dirty="0" err="1"/>
              <a:t>писане</a:t>
            </a:r>
            <a:r>
              <a:rPr lang="ru-RU" sz="1400" dirty="0"/>
              <a:t>, интерпретация на текст).  </a:t>
            </a:r>
            <a:r>
              <a:rPr lang="ru-RU" sz="1400" dirty="0" err="1"/>
              <a:t>Средните</a:t>
            </a:r>
            <a:r>
              <a:rPr lang="ru-RU" sz="1400" dirty="0"/>
              <a:t> </a:t>
            </a:r>
            <a:r>
              <a:rPr lang="ru-RU" sz="1400" dirty="0" err="1"/>
              <a:t>стойности</a:t>
            </a:r>
            <a:r>
              <a:rPr lang="ru-RU" sz="1400" dirty="0"/>
              <a:t> за </a:t>
            </a:r>
            <a:r>
              <a:rPr lang="ru-RU" sz="1400" dirty="0" smtClean="0"/>
              <a:t>ЕС-25 </a:t>
            </a:r>
            <a:r>
              <a:rPr lang="ru-RU" sz="1400" dirty="0" err="1"/>
              <a:t>са</a:t>
            </a:r>
            <a:r>
              <a:rPr lang="ru-RU" sz="1400" dirty="0"/>
              <a:t> 19,6%. </a:t>
            </a:r>
            <a:endParaRPr lang="bg-BG" sz="1400" dirty="0"/>
          </a:p>
        </p:txBody>
      </p:sp>
      <p:sp>
        <p:nvSpPr>
          <p:cNvPr id="41989" name="Content Placeholder 2"/>
          <p:cNvSpPr>
            <a:spLocks/>
          </p:cNvSpPr>
          <p:nvPr/>
        </p:nvSpPr>
        <p:spPr bwMode="auto">
          <a:xfrm>
            <a:off x="1116013" y="2852738"/>
            <a:ext cx="676751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228600" algn="ctr">
              <a:spcBef>
                <a:spcPct val="20000"/>
              </a:spcBef>
              <a:buClr>
                <a:schemeClr val="accent1"/>
              </a:buClr>
              <a:buFont typeface="Arial" charset="0"/>
              <a:buNone/>
            </a:pPr>
            <a:r>
              <a:rPr lang="bg-BG" sz="1200" b="1"/>
              <a:t>Процент на учениците със слаби резултати в компонента - четене</a:t>
            </a:r>
          </a:p>
        </p:txBody>
      </p:sp>
      <p:sp>
        <p:nvSpPr>
          <p:cNvPr id="7" name="Oval 6"/>
          <p:cNvSpPr/>
          <p:nvPr/>
        </p:nvSpPr>
        <p:spPr>
          <a:xfrm>
            <a:off x="1835150" y="5949950"/>
            <a:ext cx="73025" cy="7143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610057" y="3013768"/>
          <a:ext cx="7516932" cy="34825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3010" name="Title 1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bg-BG" sz="2400" b="1" cap="none" dirty="0" smtClean="0"/>
              <a:t> Математически познания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1547813" y="2852738"/>
            <a:ext cx="6229350" cy="288925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bg-BG" sz="1200" b="1" smtClean="0">
                <a:solidFill>
                  <a:schemeClr val="tx1"/>
                </a:solidFill>
                <a:latin typeface="Arial" charset="0"/>
              </a:rPr>
              <a:t>Процент на учениците със слаби резултати по математика</a:t>
            </a:r>
            <a:endParaRPr lang="bg-BG" sz="120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3012" name="TextBox 3"/>
          <p:cNvSpPr txBox="1">
            <a:spLocks noChangeArrowheads="1"/>
          </p:cNvSpPr>
          <p:nvPr/>
        </p:nvSpPr>
        <p:spPr bwMode="auto">
          <a:xfrm>
            <a:off x="900113" y="1989138"/>
            <a:ext cx="72723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bg-BG" sz="1400" dirty="0"/>
              <a:t>47,1% е процентът на 15-годишните български ученици, показали слаби резултати през 2009г. Средното ниво за </a:t>
            </a:r>
            <a:r>
              <a:rPr lang="bg-BG" sz="1400" dirty="0" smtClean="0"/>
              <a:t>ЕС-25 </a:t>
            </a:r>
            <a:r>
              <a:rPr lang="bg-BG" sz="1400" dirty="0"/>
              <a:t>е 22,2% </a:t>
            </a:r>
          </a:p>
        </p:txBody>
      </p:sp>
      <p:sp>
        <p:nvSpPr>
          <p:cNvPr id="43013" name="TextBox 5"/>
          <p:cNvSpPr txBox="1">
            <a:spLocks noChangeArrowheads="1"/>
          </p:cNvSpPr>
          <p:nvPr/>
        </p:nvSpPr>
        <p:spPr bwMode="auto">
          <a:xfrm>
            <a:off x="7235825" y="6453188"/>
            <a:ext cx="13589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bg-BG" sz="900" i="1">
                <a:latin typeface="Century Gothic" pitchFamily="34" charset="0"/>
              </a:rPr>
              <a:t>Източник: </a:t>
            </a:r>
            <a:r>
              <a:rPr lang="en-US" sz="900" i="1">
                <a:latin typeface="Century Gothic" pitchFamily="34" charset="0"/>
              </a:rPr>
              <a:t>PISA (2009)</a:t>
            </a:r>
            <a:endParaRPr lang="bg-BG" sz="900" i="1">
              <a:latin typeface="Century Gothic" pitchFamily="34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1187450" y="5805488"/>
            <a:ext cx="71438" cy="71437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bg-BG" sz="2400" b="1" cap="none" dirty="0" smtClean="0"/>
              <a:t>Научни познания</a:t>
            </a:r>
            <a:endParaRPr lang="bg-BG" sz="3200" b="1" cap="none" dirty="0" smtClean="0"/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>
          <a:xfrm>
            <a:off x="1187450" y="3141663"/>
            <a:ext cx="6408738" cy="288925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bg-BG" sz="1200" b="1" smtClean="0">
                <a:solidFill>
                  <a:schemeClr val="tx1"/>
                </a:solidFill>
                <a:latin typeface="Arial" charset="0"/>
              </a:rPr>
              <a:t>Процент на учениците със слаби резултати в областта на науката</a:t>
            </a:r>
            <a:endParaRPr lang="bg-BG" sz="120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4036" name="TextBox 4"/>
          <p:cNvSpPr txBox="1">
            <a:spLocks noChangeArrowheads="1"/>
          </p:cNvSpPr>
          <p:nvPr/>
        </p:nvSpPr>
        <p:spPr bwMode="auto">
          <a:xfrm>
            <a:off x="899592" y="1989138"/>
            <a:ext cx="727285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charset="0"/>
              <a:buNone/>
            </a:pPr>
            <a:r>
              <a:rPr lang="ru-RU" sz="1400" dirty="0"/>
              <a:t>38,8% е </a:t>
            </a:r>
            <a:r>
              <a:rPr lang="ru-RU" sz="1400" dirty="0" err="1"/>
              <a:t>процентът</a:t>
            </a:r>
            <a:r>
              <a:rPr lang="ru-RU" sz="1400" dirty="0"/>
              <a:t> на </a:t>
            </a:r>
            <a:r>
              <a:rPr lang="ru-RU" sz="1400" dirty="0" err="1"/>
              <a:t>българските</a:t>
            </a:r>
            <a:r>
              <a:rPr lang="ru-RU" sz="1400" dirty="0"/>
              <a:t> </a:t>
            </a:r>
            <a:r>
              <a:rPr lang="ru-RU" sz="1400" dirty="0" err="1"/>
              <a:t>ученици</a:t>
            </a:r>
            <a:r>
              <a:rPr lang="ru-RU" sz="1400" dirty="0"/>
              <a:t>, показали </a:t>
            </a:r>
            <a:r>
              <a:rPr lang="ru-RU" sz="1400" dirty="0" err="1"/>
              <a:t>слаби</a:t>
            </a:r>
            <a:r>
              <a:rPr lang="ru-RU" sz="1400" dirty="0"/>
              <a:t> </a:t>
            </a:r>
            <a:r>
              <a:rPr lang="ru-RU" sz="1400" dirty="0" err="1"/>
              <a:t>резултати</a:t>
            </a:r>
            <a:r>
              <a:rPr lang="ru-RU" sz="1400" dirty="0"/>
              <a:t> в </a:t>
            </a:r>
            <a:r>
              <a:rPr lang="ru-RU" sz="1400" dirty="0" err="1"/>
              <a:t>областта</a:t>
            </a:r>
            <a:r>
              <a:rPr lang="ru-RU" sz="1400" dirty="0"/>
              <a:t> на </a:t>
            </a:r>
            <a:r>
              <a:rPr lang="ru-RU" sz="1400" dirty="0" err="1"/>
              <a:t>науката</a:t>
            </a:r>
            <a:r>
              <a:rPr lang="ru-RU" sz="1400" dirty="0"/>
              <a:t>. </a:t>
            </a:r>
            <a:r>
              <a:rPr lang="ru-RU" sz="1400" dirty="0" err="1"/>
              <a:t>Средното</a:t>
            </a:r>
            <a:r>
              <a:rPr lang="ru-RU" sz="1400" dirty="0"/>
              <a:t> </a:t>
            </a:r>
            <a:r>
              <a:rPr lang="ru-RU" sz="1400" dirty="0" err="1"/>
              <a:t>ниво</a:t>
            </a:r>
            <a:r>
              <a:rPr lang="ru-RU" sz="1400" dirty="0"/>
              <a:t> за </a:t>
            </a:r>
            <a:r>
              <a:rPr lang="ru-RU" sz="1400" dirty="0" smtClean="0"/>
              <a:t>ЕС-25 </a:t>
            </a:r>
            <a:r>
              <a:rPr lang="ru-RU" sz="1400" dirty="0"/>
              <a:t>е 17,7%</a:t>
            </a:r>
            <a:endParaRPr lang="bg-BG" sz="1400" dirty="0"/>
          </a:p>
        </p:txBody>
      </p:sp>
      <p:sp>
        <p:nvSpPr>
          <p:cNvPr id="44037" name="TextBox 5"/>
          <p:cNvSpPr txBox="1">
            <a:spLocks noChangeArrowheads="1"/>
          </p:cNvSpPr>
          <p:nvPr/>
        </p:nvSpPr>
        <p:spPr bwMode="auto">
          <a:xfrm>
            <a:off x="7596188" y="6381750"/>
            <a:ext cx="13589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bg-BG" sz="900" i="1">
                <a:latin typeface="Century Gothic" pitchFamily="34" charset="0"/>
              </a:rPr>
              <a:t>Източник: </a:t>
            </a:r>
            <a:r>
              <a:rPr lang="en-US" sz="900" i="1">
                <a:latin typeface="Century Gothic" pitchFamily="34" charset="0"/>
              </a:rPr>
              <a:t>PISA (2009)</a:t>
            </a:r>
            <a:endParaRPr lang="bg-BG" sz="900" i="1">
              <a:latin typeface="Century Gothic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640910" y="3392424"/>
            <a:ext cx="7920835" cy="2984082"/>
            <a:chOff x="640910" y="3392424"/>
            <a:chExt cx="7920835" cy="2984082"/>
          </a:xfrm>
        </p:grpSpPr>
        <p:graphicFrame>
          <p:nvGraphicFramePr>
            <p:cNvPr id="4" name="Chart 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375304350"/>
                </p:ext>
              </p:extLst>
            </p:nvPr>
          </p:nvGraphicFramePr>
          <p:xfrm>
            <a:off x="640910" y="3392424"/>
            <a:ext cx="7920835" cy="298408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9" name="Oval 8"/>
            <p:cNvSpPr/>
            <p:nvPr/>
          </p:nvSpPr>
          <p:spPr>
            <a:xfrm>
              <a:off x="1403648" y="5793423"/>
              <a:ext cx="71438" cy="73025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bg-BG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661473" y="3147750"/>
          <a:ext cx="7503744" cy="33017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5058" name="Title 1"/>
          <p:cNvSpPr>
            <a:spLocks noGrp="1"/>
          </p:cNvSpPr>
          <p:nvPr>
            <p:ph type="title"/>
          </p:nvPr>
        </p:nvSpPr>
        <p:spPr bwMode="auto">
          <a:xfrm>
            <a:off x="539750" y="404813"/>
            <a:ext cx="8261350" cy="1039812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bg-BG" sz="2400" b="1" cap="none" dirty="0" smtClean="0"/>
              <a:t>ИКТ умения</a:t>
            </a:r>
          </a:p>
        </p:txBody>
      </p:sp>
      <p:sp>
        <p:nvSpPr>
          <p:cNvPr id="45059" name="TextBox 4"/>
          <p:cNvSpPr txBox="1">
            <a:spLocks noChangeArrowheads="1"/>
          </p:cNvSpPr>
          <p:nvPr/>
        </p:nvSpPr>
        <p:spPr bwMode="auto">
          <a:xfrm>
            <a:off x="971600" y="1989138"/>
            <a:ext cx="67690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charset="0"/>
              <a:buNone/>
            </a:pPr>
            <a:r>
              <a:rPr lang="bg-BG" sz="1400" dirty="0"/>
              <a:t>36% от българите имат необходимите познания за работа с ИКТ</a:t>
            </a:r>
            <a:r>
              <a:rPr lang="bg-BG" sz="1400" b="1" dirty="0"/>
              <a:t>. </a:t>
            </a:r>
            <a:r>
              <a:rPr lang="bg-BG" sz="1400" dirty="0"/>
              <a:t>Средното ниво за </a:t>
            </a:r>
            <a:r>
              <a:rPr lang="bg-BG" sz="1400" dirty="0" smtClean="0"/>
              <a:t>ЕС-27 </a:t>
            </a:r>
            <a:r>
              <a:rPr lang="bg-BG" sz="1400" dirty="0"/>
              <a:t>е 64%</a:t>
            </a:r>
          </a:p>
        </p:txBody>
      </p:sp>
      <p:sp>
        <p:nvSpPr>
          <p:cNvPr id="45060" name="Text Box 5"/>
          <p:cNvSpPr txBox="1">
            <a:spLocks noChangeArrowheads="1"/>
          </p:cNvSpPr>
          <p:nvPr/>
        </p:nvSpPr>
        <p:spPr bwMode="auto">
          <a:xfrm>
            <a:off x="2339975" y="2997200"/>
            <a:ext cx="3273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bg-BG" sz="1200" b="1"/>
              <a:t>Процент на населението с ИКТ познания</a:t>
            </a:r>
          </a:p>
        </p:txBody>
      </p:sp>
      <p:sp>
        <p:nvSpPr>
          <p:cNvPr id="45061" name="TextBox 16"/>
          <p:cNvSpPr txBox="1">
            <a:spLocks noChangeArrowheads="1"/>
          </p:cNvSpPr>
          <p:nvPr/>
        </p:nvSpPr>
        <p:spPr bwMode="auto">
          <a:xfrm>
            <a:off x="7178675" y="6453188"/>
            <a:ext cx="155416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bg-BG" sz="900" i="1">
                <a:latin typeface="Century Gothic" pitchFamily="34" charset="0"/>
              </a:rPr>
              <a:t>Източник: Евростат 2012</a:t>
            </a:r>
          </a:p>
        </p:txBody>
      </p:sp>
      <p:sp>
        <p:nvSpPr>
          <p:cNvPr id="2" name="Oval 1"/>
          <p:cNvSpPr/>
          <p:nvPr/>
        </p:nvSpPr>
        <p:spPr>
          <a:xfrm>
            <a:off x="6804248" y="5589240"/>
            <a:ext cx="71437" cy="71437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 idx="429496729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/>
            <a:r>
              <a:rPr lang="ru-RU" sz="2400" b="1" cap="none" dirty="0" err="1"/>
              <a:t>Защо</a:t>
            </a:r>
            <a:r>
              <a:rPr lang="ru-RU" sz="2400" b="1" cap="none" dirty="0"/>
              <a:t> </a:t>
            </a:r>
            <a:r>
              <a:rPr lang="ru-RU" sz="2400" b="1" cap="none" dirty="0" err="1" smtClean="0"/>
              <a:t>качеството</a:t>
            </a:r>
            <a:r>
              <a:rPr lang="ru-RU" sz="2400" b="1" cap="none" dirty="0" smtClean="0"/>
              <a:t> </a:t>
            </a:r>
            <a:r>
              <a:rPr lang="ru-RU" sz="2400" b="1" cap="none" dirty="0"/>
              <a:t>на </a:t>
            </a:r>
            <a:r>
              <a:rPr lang="ru-RU" sz="2400" b="1" cap="none" dirty="0" err="1"/>
              <a:t>училищното</a:t>
            </a:r>
            <a:r>
              <a:rPr lang="ru-RU" sz="2400" b="1" cap="none" dirty="0"/>
              <a:t> образование е важно: знания, умения и компетентности?</a:t>
            </a:r>
            <a:br>
              <a:rPr lang="ru-RU" sz="2400" b="1" cap="none" dirty="0"/>
            </a:br>
            <a:endParaRPr lang="bg-BG" sz="2400" b="1" cap="none" dirty="0" smtClean="0"/>
          </a:p>
        </p:txBody>
      </p:sp>
      <p:sp>
        <p:nvSpPr>
          <p:cNvPr id="46082" name="Content Placeholder 2"/>
          <p:cNvSpPr>
            <a:spLocks noGrp="1"/>
          </p:cNvSpPr>
          <p:nvPr>
            <p:ph idx="4294967295"/>
          </p:nvPr>
        </p:nvSpPr>
        <p:spPr>
          <a:xfrm>
            <a:off x="539552" y="1772816"/>
            <a:ext cx="7993063" cy="15843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bg-BG" sz="1400" dirty="0">
                <a:solidFill>
                  <a:schemeClr val="tx1"/>
                </a:solidFill>
                <a:latin typeface="Arial" charset="0"/>
              </a:rPr>
              <a:t>България има един от най-високите за ЕС проценти на младежи, които нито продължават своето образование, нито са заети на пазара на </a:t>
            </a:r>
            <a:r>
              <a:rPr lang="bg-BG" sz="1400" dirty="0" smtClean="0">
                <a:solidFill>
                  <a:schemeClr val="tx1"/>
                </a:solidFill>
                <a:latin typeface="Arial" charset="0"/>
              </a:rPr>
              <a:t>труда</a:t>
            </a:r>
            <a:endParaRPr lang="bg-BG" sz="1400" dirty="0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80000"/>
              </a:lnSpc>
            </a:pPr>
            <a:endParaRPr lang="bg-BG" sz="1400" dirty="0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bg-BG" sz="1400" dirty="0">
                <a:solidFill>
                  <a:schemeClr val="tx1"/>
                </a:solidFill>
                <a:latin typeface="Arial" charset="0"/>
              </a:rPr>
              <a:t>Разрешаването на този проблем може да се </a:t>
            </a:r>
            <a:r>
              <a:rPr lang="bg-BG" sz="1400" dirty="0" smtClean="0">
                <a:solidFill>
                  <a:schemeClr val="tx1"/>
                </a:solidFill>
                <a:latin typeface="Arial" charset="0"/>
              </a:rPr>
              <a:t>постигне </a:t>
            </a:r>
            <a:r>
              <a:rPr lang="bg-BG" sz="1400" dirty="0">
                <a:solidFill>
                  <a:schemeClr val="tx1"/>
                </a:solidFill>
                <a:latin typeface="Arial" charset="0"/>
              </a:rPr>
              <a:t>не само чрез повишаване качеството на училищното образованието, но и чрез различни мерки за осигуряване на алтернативни механизми за натрупване на компетенциите, знанията и уменията придобивани в училищното образование и получаване на последващ достъп към системата на висшето образование и пазара на </a:t>
            </a:r>
            <a:r>
              <a:rPr lang="bg-BG" sz="1400" dirty="0" smtClean="0">
                <a:solidFill>
                  <a:schemeClr val="tx1"/>
                </a:solidFill>
                <a:latin typeface="Arial" charset="0"/>
              </a:rPr>
              <a:t>труда</a:t>
            </a:r>
            <a:endParaRPr lang="bg-BG" sz="1400" dirty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7497610"/>
              </p:ext>
            </p:extLst>
          </p:nvPr>
        </p:nvGraphicFramePr>
        <p:xfrm>
          <a:off x="281781" y="3749144"/>
          <a:ext cx="8172186" cy="3057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6084" name="TextBox 4"/>
          <p:cNvSpPr txBox="1">
            <a:spLocks noChangeArrowheads="1"/>
          </p:cNvSpPr>
          <p:nvPr/>
        </p:nvSpPr>
        <p:spPr bwMode="auto">
          <a:xfrm>
            <a:off x="1547813" y="3644900"/>
            <a:ext cx="619283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bg-BG" sz="1200" b="1"/>
              <a:t>Процент на младежи извън образование и извън пазара на труда</a:t>
            </a:r>
          </a:p>
        </p:txBody>
      </p:sp>
      <p:sp>
        <p:nvSpPr>
          <p:cNvPr id="6" name="Oval 5"/>
          <p:cNvSpPr/>
          <p:nvPr/>
        </p:nvSpPr>
        <p:spPr>
          <a:xfrm>
            <a:off x="1835696" y="6165304"/>
            <a:ext cx="73025" cy="73025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 bwMode="auto">
          <a:xfrm>
            <a:off x="395288" y="476250"/>
            <a:ext cx="8496300" cy="863600"/>
          </a:xfrm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bg-BG" sz="2400" b="1" cap="none" dirty="0" smtClean="0"/>
              <a:t> Подготовката на учителите</a:t>
            </a:r>
          </a:p>
        </p:txBody>
      </p:sp>
      <p:grpSp>
        <p:nvGrpSpPr>
          <p:cNvPr id="47106" name="Group 2"/>
          <p:cNvGrpSpPr>
            <a:grpSpLocks/>
          </p:cNvGrpSpPr>
          <p:nvPr/>
        </p:nvGrpSpPr>
        <p:grpSpPr bwMode="auto">
          <a:xfrm>
            <a:off x="2555875" y="2708275"/>
            <a:ext cx="5475288" cy="2576513"/>
            <a:chOff x="1417" y="8257"/>
            <a:chExt cx="8983" cy="4321"/>
          </a:xfrm>
        </p:grpSpPr>
        <p:grpSp>
          <p:nvGrpSpPr>
            <p:cNvPr id="47113" name="Group 3"/>
            <p:cNvGrpSpPr>
              <a:grpSpLocks/>
            </p:cNvGrpSpPr>
            <p:nvPr/>
          </p:nvGrpSpPr>
          <p:grpSpPr bwMode="auto">
            <a:xfrm>
              <a:off x="1777" y="8257"/>
              <a:ext cx="8460" cy="540"/>
              <a:chOff x="1777" y="8257"/>
              <a:chExt cx="8460" cy="540"/>
            </a:xfrm>
          </p:grpSpPr>
          <p:sp>
            <p:nvSpPr>
              <p:cNvPr id="47114" name="Rectangle 4"/>
              <p:cNvSpPr>
                <a:spLocks noChangeArrowheads="1"/>
              </p:cNvSpPr>
              <p:nvPr/>
            </p:nvSpPr>
            <p:spPr bwMode="auto">
              <a:xfrm>
                <a:off x="6277" y="8257"/>
                <a:ext cx="900" cy="180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bg-BG">
                  <a:latin typeface="Century Gothic" pitchFamily="34" charset="0"/>
                </a:endParaRPr>
              </a:p>
            </p:txBody>
          </p:sp>
          <p:sp>
            <p:nvSpPr>
              <p:cNvPr id="47115" name="AutoShape 5"/>
              <p:cNvSpPr>
                <a:spLocks noChangeArrowheads="1"/>
              </p:cNvSpPr>
              <p:nvPr/>
            </p:nvSpPr>
            <p:spPr bwMode="auto">
              <a:xfrm>
                <a:off x="3397" y="8257"/>
                <a:ext cx="180" cy="180"/>
              </a:xfrm>
              <a:prstGeom prst="flowChartDecision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bg-BG">
                  <a:latin typeface="Century Gothic" pitchFamily="34" charset="0"/>
                </a:endParaRPr>
              </a:p>
            </p:txBody>
          </p:sp>
          <p:sp>
            <p:nvSpPr>
              <p:cNvPr id="47116" name="AutoShape 6"/>
              <p:cNvSpPr>
                <a:spLocks noChangeArrowheads="1"/>
              </p:cNvSpPr>
              <p:nvPr/>
            </p:nvSpPr>
            <p:spPr bwMode="auto">
              <a:xfrm>
                <a:off x="1777" y="8257"/>
                <a:ext cx="180" cy="180"/>
              </a:xfrm>
              <a:prstGeom prst="flowChartConnector">
                <a:avLst/>
              </a:prstGeom>
              <a:solidFill>
                <a:srgbClr val="C4DDF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bg-BG">
                  <a:latin typeface="Century Gothic" pitchFamily="34" charset="0"/>
                </a:endParaRPr>
              </a:p>
            </p:txBody>
          </p:sp>
          <p:sp>
            <p:nvSpPr>
              <p:cNvPr id="47117" name="Text Box 7"/>
              <p:cNvSpPr txBox="1">
                <a:spLocks noChangeArrowheads="1"/>
              </p:cNvSpPr>
              <p:nvPr/>
            </p:nvSpPr>
            <p:spPr bwMode="auto">
              <a:xfrm>
                <a:off x="2137" y="8257"/>
                <a:ext cx="1080" cy="54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Aft>
                    <a:spcPts val="1000"/>
                  </a:spcAft>
                </a:pPr>
                <a:r>
                  <a:rPr lang="bg-BG" sz="800">
                    <a:latin typeface="Calibri" pitchFamily="34" charset="0"/>
                  </a:rPr>
                  <a:t>Отсъствия</a:t>
                </a:r>
                <a:endParaRPr lang="bg-BG"/>
              </a:p>
            </p:txBody>
          </p:sp>
        </p:grpSp>
      </p:grpSp>
      <p:pic>
        <p:nvPicPr>
          <p:cNvPr id="47107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3200400"/>
            <a:ext cx="7273925" cy="297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08" name="TextBox 12"/>
          <p:cNvSpPr txBox="1">
            <a:spLocks noChangeArrowheads="1"/>
          </p:cNvSpPr>
          <p:nvPr/>
        </p:nvSpPr>
        <p:spPr bwMode="auto">
          <a:xfrm>
            <a:off x="3790950" y="2768600"/>
            <a:ext cx="17176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bg-BG" sz="1000">
                <a:latin typeface="Century Gothic" pitchFamily="34" charset="0"/>
              </a:rPr>
              <a:t>Късно пристигане в час</a:t>
            </a:r>
          </a:p>
        </p:txBody>
      </p:sp>
      <p:sp>
        <p:nvSpPr>
          <p:cNvPr id="47109" name="TextBox 13"/>
          <p:cNvSpPr txBox="1">
            <a:spLocks noChangeArrowheads="1"/>
          </p:cNvSpPr>
          <p:nvPr/>
        </p:nvSpPr>
        <p:spPr bwMode="auto">
          <a:xfrm>
            <a:off x="6065838" y="2759075"/>
            <a:ext cx="25431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bg-BG" sz="1000">
                <a:latin typeface="Century Gothic" pitchFamily="34" charset="0"/>
              </a:rPr>
              <a:t>Липса на педагогическа подготовка</a:t>
            </a:r>
          </a:p>
        </p:txBody>
      </p:sp>
      <p:sp>
        <p:nvSpPr>
          <p:cNvPr id="47110" name="TextBox 14"/>
          <p:cNvSpPr txBox="1">
            <a:spLocks noChangeArrowheads="1"/>
          </p:cNvSpPr>
          <p:nvPr/>
        </p:nvSpPr>
        <p:spPr bwMode="auto">
          <a:xfrm>
            <a:off x="753592" y="1916113"/>
            <a:ext cx="7993137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bg-BG" sz="1400" dirty="0"/>
              <a:t>Проблемът с осигуряването на квалифицирани и отговорни учители е общ за цяла Европа. България обаче показва едни от най-добрите резултати (</a:t>
            </a:r>
            <a:r>
              <a:rPr lang="en-US" sz="1400" dirty="0"/>
              <a:t>TALIS</a:t>
            </a:r>
            <a:r>
              <a:rPr lang="ru-RU" sz="1400" dirty="0"/>
              <a:t> 2009)</a:t>
            </a:r>
            <a:endParaRPr lang="bg-BG" sz="1400" dirty="0"/>
          </a:p>
          <a:p>
            <a:pPr marL="182563" indent="-182563"/>
            <a:endParaRPr lang="bg-BG" sz="1400" dirty="0"/>
          </a:p>
        </p:txBody>
      </p:sp>
      <p:sp>
        <p:nvSpPr>
          <p:cNvPr id="47111" name="TextBox 16"/>
          <p:cNvSpPr txBox="1">
            <a:spLocks noChangeArrowheads="1"/>
          </p:cNvSpPr>
          <p:nvPr/>
        </p:nvSpPr>
        <p:spPr bwMode="auto">
          <a:xfrm>
            <a:off x="7772400" y="6459538"/>
            <a:ext cx="1404938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bg-BG" sz="900" i="1">
                <a:latin typeface="Century Gothic" pitchFamily="34" charset="0"/>
              </a:rPr>
              <a:t>Източник: </a:t>
            </a:r>
            <a:r>
              <a:rPr lang="en-US" sz="900" i="1">
                <a:latin typeface="Century Gothic" pitchFamily="34" charset="0"/>
              </a:rPr>
              <a:t>TALIS (2009)</a:t>
            </a:r>
            <a:endParaRPr lang="bg-BG" sz="900" i="1">
              <a:latin typeface="Century Gothic" pitchFamily="34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7524328" y="5661025"/>
            <a:ext cx="71438" cy="7143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bg-BG" sz="2800" b="1" cap="none" smtClean="0"/>
              <a:t>СЪДЪРЖАНИЕ</a:t>
            </a:r>
            <a:endParaRPr lang="bg-BG" sz="2800" cap="none" smtClean="0">
              <a:latin typeface="Arial" charset="0"/>
            </a:endParaRPr>
          </a:p>
        </p:txBody>
      </p:sp>
      <p:sp>
        <p:nvSpPr>
          <p:cNvPr id="28674" name="Rectangle 3"/>
          <p:cNvSpPr>
            <a:spLocks noGrp="1"/>
          </p:cNvSpPr>
          <p:nvPr>
            <p:ph type="body" idx="1"/>
          </p:nvPr>
        </p:nvSpPr>
        <p:spPr>
          <a:xfrm>
            <a:off x="1042988" y="2060575"/>
            <a:ext cx="6985000" cy="3116263"/>
          </a:xfrm>
        </p:spPr>
        <p:txBody>
          <a:bodyPr/>
          <a:lstStyle/>
          <a:p>
            <a:pPr marL="571500" indent="-457200">
              <a:buFont typeface="Arial" charset="0"/>
              <a:buAutoNum type="arabicPeriod"/>
            </a:pPr>
            <a:r>
              <a:rPr lang="bg-BG" sz="1800" dirty="0" smtClean="0">
                <a:solidFill>
                  <a:schemeClr val="tx1"/>
                </a:solidFill>
                <a:latin typeface="Arial" charset="0"/>
              </a:rPr>
              <a:t>Ролята на училищното образование</a:t>
            </a:r>
            <a:r>
              <a:rPr lang="en-US" sz="1800" dirty="0" smtClean="0">
                <a:solidFill>
                  <a:schemeClr val="tx1"/>
                </a:solidFill>
                <a:latin typeface="Arial" charset="0"/>
              </a:rPr>
              <a:t>	</a:t>
            </a:r>
            <a:endParaRPr lang="bg-BG" sz="1800" dirty="0" smtClean="0">
              <a:solidFill>
                <a:schemeClr val="tx1"/>
              </a:solidFill>
              <a:latin typeface="Arial" charset="0"/>
            </a:endParaRPr>
          </a:p>
          <a:p>
            <a:pPr marL="571500" indent="-457200">
              <a:buFont typeface="Arial" charset="0"/>
              <a:buAutoNum type="arabicPeriod"/>
            </a:pPr>
            <a:endParaRPr lang="bg-BG" sz="1800" dirty="0" smtClean="0">
              <a:solidFill>
                <a:schemeClr val="tx1"/>
              </a:solidFill>
              <a:latin typeface="Arial" charset="0"/>
            </a:endParaRPr>
          </a:p>
          <a:p>
            <a:pPr marL="571500" indent="-457200">
              <a:buFont typeface="Arial" charset="0"/>
              <a:buAutoNum type="arabicPeriod"/>
            </a:pPr>
            <a:r>
              <a:rPr lang="bg-BG" sz="1800" dirty="0" smtClean="0">
                <a:solidFill>
                  <a:schemeClr val="tx1"/>
                </a:solidFill>
                <a:latin typeface="Arial" charset="0"/>
              </a:rPr>
              <a:t>Училищното образование днес – състояние и ключови предизвикателства</a:t>
            </a:r>
          </a:p>
          <a:p>
            <a:pPr marL="571500" indent="-457200">
              <a:buFont typeface="Arial" charset="0"/>
              <a:buAutoNum type="arabicPeriod"/>
            </a:pPr>
            <a:endParaRPr lang="bg-BG" sz="1800" dirty="0" smtClean="0">
              <a:solidFill>
                <a:schemeClr val="tx1"/>
              </a:solidFill>
              <a:latin typeface="Arial" charset="0"/>
            </a:endParaRPr>
          </a:p>
          <a:p>
            <a:pPr marL="571500" indent="-457200">
              <a:buFont typeface="Arial" charset="0"/>
              <a:buAutoNum type="arabicPeriod"/>
            </a:pPr>
            <a:r>
              <a:rPr lang="bg-BG" sz="1800" dirty="0" smtClean="0">
                <a:solidFill>
                  <a:schemeClr val="tx1"/>
                </a:solidFill>
                <a:latin typeface="Arial" charset="0"/>
              </a:rPr>
              <a:t>Ключови цели и инвестиционни приоритети 2014 - 2020г.</a:t>
            </a:r>
          </a:p>
          <a:p>
            <a:pPr marL="571500" indent="-457200">
              <a:buFont typeface="Book Antiqua" pitchFamily="18" charset="0"/>
              <a:buAutoNum type="arabicPeriod"/>
            </a:pPr>
            <a:endParaRPr lang="bg-BG" dirty="0" smtClean="0">
              <a:solidFill>
                <a:schemeClr val="tx1"/>
              </a:solidFill>
              <a:latin typeface="Arial" charset="0"/>
            </a:endParaRPr>
          </a:p>
          <a:p>
            <a:pPr marL="571500" indent="-457200">
              <a:buFont typeface="Book Antiqua" pitchFamily="18" charset="0"/>
              <a:buAutoNum type="arabicPeriod"/>
            </a:pPr>
            <a:endParaRPr lang="bg-BG" dirty="0" smtClean="0">
              <a:solidFill>
                <a:schemeClr val="tx1"/>
              </a:solidFill>
              <a:latin typeface="Arial" charset="0"/>
            </a:endParaRPr>
          </a:p>
          <a:p>
            <a:pPr marL="571500" indent="-457200">
              <a:buFont typeface="Book Antiqua" pitchFamily="18" charset="0"/>
              <a:buAutoNum type="arabicPeriod"/>
            </a:pPr>
            <a:endParaRPr lang="bg-BG" dirty="0" smtClean="0">
              <a:solidFill>
                <a:schemeClr val="tx1"/>
              </a:solidFill>
              <a:latin typeface="Arial" charset="0"/>
            </a:endParaRPr>
          </a:p>
          <a:p>
            <a:pPr marL="571500" indent="-457200">
              <a:buFont typeface="Book Antiqua" pitchFamily="18" charset="0"/>
              <a:buAutoNum type="arabicPeriod"/>
            </a:pPr>
            <a:endParaRPr lang="bg-BG" dirty="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5081782"/>
              </p:ext>
            </p:extLst>
          </p:nvPr>
        </p:nvGraphicFramePr>
        <p:xfrm>
          <a:off x="3923928" y="2433638"/>
          <a:ext cx="4836361" cy="35663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8130" name="Title 1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bg-BG" sz="2400" b="1" cap="none" dirty="0" smtClean="0"/>
              <a:t> Съотношението: учители/ученици</a:t>
            </a:r>
          </a:p>
        </p:txBody>
      </p:sp>
      <p:sp>
        <p:nvSpPr>
          <p:cNvPr id="48131" name="TextBox 4"/>
          <p:cNvSpPr txBox="1">
            <a:spLocks noChangeArrowheads="1"/>
          </p:cNvSpPr>
          <p:nvPr/>
        </p:nvSpPr>
        <p:spPr bwMode="auto">
          <a:xfrm>
            <a:off x="5003800" y="2205038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bg-BG" sz="1200" b="1"/>
              <a:t>Съотношение ученици/учител</a:t>
            </a:r>
          </a:p>
          <a:p>
            <a:endParaRPr lang="bg-BG" sz="1200" b="1"/>
          </a:p>
        </p:txBody>
      </p:sp>
      <p:sp>
        <p:nvSpPr>
          <p:cNvPr id="48132" name="TextBox 5"/>
          <p:cNvSpPr txBox="1">
            <a:spLocks noChangeArrowheads="1"/>
          </p:cNvSpPr>
          <p:nvPr/>
        </p:nvSpPr>
        <p:spPr bwMode="auto">
          <a:xfrm>
            <a:off x="7772400" y="6459538"/>
            <a:ext cx="1246188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bg-BG" sz="900" i="1">
                <a:latin typeface="Century Gothic" pitchFamily="34" charset="0"/>
              </a:rPr>
              <a:t>Източник: </a:t>
            </a:r>
            <a:r>
              <a:rPr lang="en-US" sz="900" i="1">
                <a:latin typeface="Century Gothic" pitchFamily="34" charset="0"/>
              </a:rPr>
              <a:t>Eurostat</a:t>
            </a:r>
            <a:endParaRPr lang="bg-BG" sz="900" i="1">
              <a:latin typeface="Century Gothic" pitchFamily="34" charset="0"/>
            </a:endParaRPr>
          </a:p>
        </p:txBody>
      </p:sp>
      <p:sp>
        <p:nvSpPr>
          <p:cNvPr id="48133" name="TextBox 6"/>
          <p:cNvSpPr txBox="1">
            <a:spLocks noChangeArrowheads="1"/>
          </p:cNvSpPr>
          <p:nvPr/>
        </p:nvSpPr>
        <p:spPr bwMode="auto">
          <a:xfrm>
            <a:off x="395288" y="2427922"/>
            <a:ext cx="2808560" cy="1298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228600" eaLnBrk="0" hangingPunct="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</a:pPr>
            <a:r>
              <a:rPr lang="bg-BG" sz="1400" dirty="0"/>
              <a:t>Съотношението между броя на учителите и учениците в различните степени на общото образование в България е съпоставимо със средните нива за ЕС</a:t>
            </a:r>
          </a:p>
        </p:txBody>
      </p:sp>
      <p:sp>
        <p:nvSpPr>
          <p:cNvPr id="7" name="Oval 6"/>
          <p:cNvSpPr/>
          <p:nvPr/>
        </p:nvSpPr>
        <p:spPr>
          <a:xfrm>
            <a:off x="4859015" y="4797152"/>
            <a:ext cx="73025" cy="45719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/>
          <p:cNvSpPr>
            <a:spLocks noGrp="1"/>
          </p:cNvSpPr>
          <p:nvPr>
            <p:ph type="title"/>
          </p:nvPr>
        </p:nvSpPr>
        <p:spPr bwMode="auto">
          <a:xfrm>
            <a:off x="476250" y="404813"/>
            <a:ext cx="8261350" cy="1039812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bg-BG" sz="2400" b="1" cap="none" dirty="0" smtClean="0"/>
              <a:t>Учителската професия: младите учители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761947" y="3100329"/>
          <a:ext cx="7549267" cy="38511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9155" name="TextBox 4"/>
          <p:cNvSpPr txBox="1">
            <a:spLocks noChangeArrowheads="1"/>
          </p:cNvSpPr>
          <p:nvPr/>
        </p:nvSpPr>
        <p:spPr bwMode="auto">
          <a:xfrm>
            <a:off x="395288" y="1700213"/>
            <a:ext cx="8423275" cy="1255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228600" eaLnBrk="0" hangingPunct="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</a:pPr>
            <a:r>
              <a:rPr lang="bg-BG" sz="1400" dirty="0"/>
              <a:t>Заетите под 30 г. възраст в образованието в България са 7% при средно ниво за ЕС-27 12%. Заетите в началната степен у нас са едва 3% при средно ниво за ЕС-27 - 15%</a:t>
            </a:r>
          </a:p>
          <a:p>
            <a:pPr marL="342900" indent="-228600" eaLnBrk="0" hangingPunct="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</a:pPr>
            <a:endParaRPr lang="bg-BG" sz="1400" dirty="0"/>
          </a:p>
          <a:p>
            <a:pPr marL="342900" indent="-228600" eaLnBrk="0" hangingPunct="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</a:pPr>
            <a:r>
              <a:rPr lang="bg-BG" sz="1400" dirty="0" smtClean="0"/>
              <a:t>Процентът </a:t>
            </a:r>
            <a:r>
              <a:rPr lang="bg-BG" sz="1400" dirty="0"/>
              <a:t>на учителите над 50 г. в България (35,6%) се доближава до средния за Европа (34%), като е под този в Германия (50,4%) и Холандия (44,6%) например</a:t>
            </a:r>
          </a:p>
          <a:p>
            <a:pPr marL="182563" indent="-182563"/>
            <a:endParaRPr lang="bg-BG" sz="1400" dirty="0"/>
          </a:p>
        </p:txBody>
      </p:sp>
      <p:sp>
        <p:nvSpPr>
          <p:cNvPr id="5" name="Oval 4"/>
          <p:cNvSpPr/>
          <p:nvPr/>
        </p:nvSpPr>
        <p:spPr>
          <a:xfrm>
            <a:off x="1763688" y="6453906"/>
            <a:ext cx="71437" cy="7143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bg-BG" sz="2400" b="1" cap="none" dirty="0" smtClean="0"/>
              <a:t>Връзката „качество-кадри“</a:t>
            </a:r>
          </a:p>
        </p:txBody>
      </p:sp>
      <p:sp>
        <p:nvSpPr>
          <p:cNvPr id="69635" name="Content Placeholder 2"/>
          <p:cNvSpPr>
            <a:spLocks noGrp="1"/>
          </p:cNvSpPr>
          <p:nvPr>
            <p:ph idx="4294967295"/>
          </p:nvPr>
        </p:nvSpPr>
        <p:spPr>
          <a:xfrm>
            <a:off x="755650" y="1863725"/>
            <a:ext cx="7715250" cy="4373563"/>
          </a:xfrm>
        </p:spPr>
        <p:txBody>
          <a:bodyPr/>
          <a:lstStyle/>
          <a:p>
            <a:pPr indent="-342900" eaLnBrk="1" hangingPunct="1">
              <a:lnSpc>
                <a:spcPct val="90000"/>
              </a:lnSpc>
            </a:pPr>
            <a:r>
              <a:rPr lang="bg-BG" sz="1400" smtClean="0">
                <a:solidFill>
                  <a:schemeClr val="tx1"/>
                </a:solidFill>
                <a:latin typeface="Arial" charset="0"/>
              </a:rPr>
              <a:t>Според образователните политики на ЕС разбиране добрата подготовка на учителите и обезпечеността с необходимия брой кадри на ученик са ключови фактори за осигуряване на качество на образованието</a:t>
            </a:r>
          </a:p>
          <a:p>
            <a:pPr indent="-342900" eaLnBrk="1" hangingPunct="1">
              <a:lnSpc>
                <a:spcPct val="90000"/>
              </a:lnSpc>
            </a:pPr>
            <a:endParaRPr lang="bg-BG" sz="1400" smtClean="0">
              <a:solidFill>
                <a:schemeClr val="tx1"/>
              </a:solidFill>
              <a:latin typeface="Arial" charset="0"/>
            </a:endParaRPr>
          </a:p>
          <a:p>
            <a:pPr indent="-342900" eaLnBrk="1" hangingPunct="1">
              <a:lnSpc>
                <a:spcPct val="90000"/>
              </a:lnSpc>
            </a:pPr>
            <a:r>
              <a:rPr lang="bg-BG" sz="1400" smtClean="0">
                <a:solidFill>
                  <a:schemeClr val="tx1"/>
                </a:solidFill>
                <a:latin typeface="Arial" charset="0"/>
              </a:rPr>
              <a:t>Според националните данни, в България добре подготвени и квалифицирани учители, които работят с по-малко ученици от средните нива за ЕС27, не успяват да постигнат големи образователни успехи</a:t>
            </a:r>
          </a:p>
          <a:p>
            <a:pPr indent="-342900" eaLnBrk="1" hangingPunct="1">
              <a:lnSpc>
                <a:spcPct val="90000"/>
              </a:lnSpc>
            </a:pPr>
            <a:endParaRPr lang="bg-BG" sz="1400" smtClean="0">
              <a:solidFill>
                <a:schemeClr val="tx1"/>
              </a:solidFill>
              <a:latin typeface="Arial" charset="0"/>
            </a:endParaRPr>
          </a:p>
          <a:p>
            <a:pPr indent="-342900" eaLnBrk="1" hangingPunct="1"/>
            <a:r>
              <a:rPr lang="bg-BG" sz="1400" smtClean="0">
                <a:solidFill>
                  <a:schemeClr val="tx1"/>
                </a:solidFill>
                <a:latin typeface="Arial" charset="0"/>
              </a:rPr>
              <a:t>Причина за това несъответствие може да се търси в </a:t>
            </a:r>
          </a:p>
          <a:p>
            <a:pPr lvl="1" eaLnBrk="1" hangingPunct="1"/>
            <a:r>
              <a:rPr lang="bg-BG" sz="1200" smtClean="0">
                <a:solidFill>
                  <a:schemeClr val="tx1"/>
                </a:solidFill>
                <a:latin typeface="Arial" charset="0"/>
              </a:rPr>
              <a:t>Липсата на система за оценка на качеството на подготовката на учителите и на техните умения за предаване на необходимите знания и компетенции на новите поколения ученици</a:t>
            </a:r>
          </a:p>
          <a:p>
            <a:pPr lvl="1" eaLnBrk="1" hangingPunct="1"/>
            <a:r>
              <a:rPr lang="bg-BG" sz="1200" smtClean="0">
                <a:solidFill>
                  <a:schemeClr val="tx1"/>
                </a:solidFill>
                <a:latin typeface="Arial" charset="0"/>
              </a:rPr>
              <a:t>В прекъсването на връзката между участниците в образователния процес</a:t>
            </a:r>
          </a:p>
          <a:p>
            <a:pPr lvl="1" eaLnBrk="1" hangingPunct="1"/>
            <a:r>
              <a:rPr lang="bg-BG" sz="1200" smtClean="0">
                <a:solidFill>
                  <a:schemeClr val="tx1"/>
                </a:solidFill>
                <a:latin typeface="Arial" charset="0"/>
              </a:rPr>
              <a:t>В липсата на мотивация учителите да работят за постиженията на своите ученици</a:t>
            </a:r>
          </a:p>
          <a:p>
            <a:pPr lvl="1" eaLnBrk="1" hangingPunct="1"/>
            <a:endParaRPr lang="bg-BG" sz="1200" smtClean="0">
              <a:solidFill>
                <a:schemeClr val="tx1"/>
              </a:solidFill>
              <a:latin typeface="Arial" charset="0"/>
            </a:endParaRPr>
          </a:p>
          <a:p>
            <a:pPr indent="-342900" eaLnBrk="1" hangingPunct="1"/>
            <a:r>
              <a:rPr lang="bg-BG" sz="1400" smtClean="0">
                <a:solidFill>
                  <a:schemeClr val="tx1"/>
                </a:solidFill>
                <a:latin typeface="Arial" charset="0"/>
              </a:rPr>
              <a:t>Застаряването на учителската професия е общ проблем за цяла Европа – нужна е система за привличане на млади и мотивирани професионалисти за реализация в училище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5538" name="Group 2"/>
          <p:cNvGraphicFramePr>
            <a:graphicFrameLocks noGrp="1"/>
          </p:cNvGraphicFramePr>
          <p:nvPr/>
        </p:nvGraphicFramePr>
        <p:xfrm>
          <a:off x="323850" y="1844675"/>
          <a:ext cx="8640763" cy="4608515"/>
        </p:xfrm>
        <a:graphic>
          <a:graphicData uri="http://schemas.openxmlformats.org/drawingml/2006/table">
            <a:tbl>
              <a:tblPr/>
              <a:tblGrid>
                <a:gridCol w="1079500"/>
                <a:gridCol w="1319213"/>
                <a:gridCol w="912812"/>
                <a:gridCol w="1081088"/>
                <a:gridCol w="1079500"/>
                <a:gridCol w="1008062"/>
                <a:gridCol w="1008063"/>
                <a:gridCol w="1152525"/>
              </a:tblGrid>
              <a:tr h="771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86C7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Липса на квалифицирани учители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86C7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Липса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en-GB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на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en-GB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технически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en-GB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персонал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86C7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Липса на помощен персонал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86C7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Липса на ръководства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86C7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Липса на компютърни ръководства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86C7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Липса на библиотечни материали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86C7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Липса на друго оборудване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86C71"/>
                    </a:solidFill>
                  </a:tcPr>
                </a:tc>
              </a:tr>
              <a:tr h="931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Gothic" pitchFamily="34" charset="0"/>
                        </a:rPr>
                        <a:t>Средно за TALIS</a:t>
                      </a:r>
                      <a:r>
                        <a:rPr kumimoji="0" lang="bg-BG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Gothic" pitchFamily="34" charset="0"/>
                        </a:rPr>
                        <a:t> 2009</a:t>
                      </a:r>
                      <a:endParaRPr kumimoji="0" lang="bg-BG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86C7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</a:rPr>
                        <a:t>37,5</a:t>
                      </a:r>
                      <a:endParaRPr kumimoji="0" lang="bg-BG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</a:rPr>
                        <a:t>32,9</a:t>
                      </a:r>
                      <a:endParaRPr kumimoji="0" lang="bg-BG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</a:rPr>
                        <a:t>47,5</a:t>
                      </a:r>
                      <a:endParaRPr kumimoji="0" lang="bg-BG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</a:rPr>
                        <a:t>34,2</a:t>
                      </a:r>
                      <a:endParaRPr kumimoji="0" lang="bg-BG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</a:rPr>
                        <a:t>43,2</a:t>
                      </a:r>
                      <a:endParaRPr kumimoji="0" lang="bg-BG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</a:rPr>
                        <a:t>40,8</a:t>
                      </a:r>
                      <a:endParaRPr kumimoji="0" lang="bg-BG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</a:rPr>
                        <a:t>49,7</a:t>
                      </a:r>
                      <a:endParaRPr kumimoji="0" lang="bg-BG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Gothic" pitchFamily="34" charset="0"/>
                        </a:rPr>
                        <a:t>Белгия</a:t>
                      </a:r>
                      <a:endParaRPr kumimoji="0" lang="bg-BG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86C7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</a:rPr>
                        <a:t>31,5</a:t>
                      </a:r>
                      <a:endParaRPr kumimoji="0" lang="bg-BG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</a:rPr>
                        <a:t>7,3</a:t>
                      </a:r>
                      <a:endParaRPr kumimoji="0" lang="bg-BG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</a:rPr>
                        <a:t>36,7</a:t>
                      </a:r>
                      <a:endParaRPr kumimoji="0" lang="bg-BG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</a:rPr>
                        <a:t>13,7</a:t>
                      </a:r>
                      <a:endParaRPr kumimoji="0" lang="bg-BG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</a:rPr>
                        <a:t>33,2</a:t>
                      </a:r>
                      <a:endParaRPr kumimoji="0" lang="bg-BG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</a:rPr>
                        <a:t>23,9</a:t>
                      </a:r>
                      <a:endParaRPr kumimoji="0" lang="bg-BG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</a:rPr>
                        <a:t>29,7</a:t>
                      </a:r>
                      <a:endParaRPr kumimoji="0" lang="bg-BG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Gothic" pitchFamily="34" charset="0"/>
                        </a:rPr>
                        <a:t>България</a:t>
                      </a:r>
                      <a:endParaRPr kumimoji="0" lang="bg-BG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86C7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</a:rPr>
                        <a:t>25,2</a:t>
                      </a:r>
                      <a:endParaRPr kumimoji="0" lang="bg-BG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</a:rPr>
                        <a:t>17,8</a:t>
                      </a:r>
                      <a:endParaRPr kumimoji="0" lang="bg-BG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</a:rPr>
                        <a:t>15,2</a:t>
                      </a:r>
                      <a:endParaRPr kumimoji="0" lang="bg-BG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</a:rPr>
                        <a:t>44,7</a:t>
                      </a:r>
                      <a:endParaRPr kumimoji="0" lang="bg-BG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</a:rPr>
                        <a:t>51</a:t>
                      </a:r>
                      <a:endParaRPr kumimoji="0" lang="bg-BG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</a:rPr>
                        <a:t>55,6</a:t>
                      </a:r>
                      <a:endParaRPr kumimoji="0" lang="bg-BG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</a:rPr>
                        <a:t>67</a:t>
                      </a:r>
                      <a:endParaRPr kumimoji="0" lang="bg-BG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Gothic" pitchFamily="34" charset="0"/>
                        </a:rPr>
                        <a:t>Ирландия</a:t>
                      </a:r>
                      <a:endParaRPr kumimoji="0" lang="bg-BG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86C7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</a:rPr>
                        <a:t>38,4</a:t>
                      </a:r>
                      <a:endParaRPr kumimoji="0" lang="bg-BG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</a:rPr>
                        <a:t>82,6</a:t>
                      </a:r>
                      <a:endParaRPr kumimoji="0" lang="bg-BG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</a:rPr>
                        <a:t>63,6</a:t>
                      </a:r>
                      <a:endParaRPr kumimoji="0" lang="bg-BG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</a:rPr>
                        <a:t>34,2</a:t>
                      </a:r>
                      <a:endParaRPr kumimoji="0" lang="bg-BG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</a:rPr>
                        <a:t>62,5</a:t>
                      </a:r>
                      <a:endParaRPr kumimoji="0" lang="bg-BG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</a:rPr>
                        <a:t>66,3</a:t>
                      </a:r>
                      <a:endParaRPr kumimoji="0" lang="bg-BG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</a:rPr>
                        <a:t>62,6</a:t>
                      </a:r>
                      <a:endParaRPr kumimoji="0" lang="bg-BG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28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Gothic" pitchFamily="34" charset="0"/>
                        </a:rPr>
                        <a:t>Норвегия</a:t>
                      </a:r>
                      <a:endParaRPr kumimoji="0" lang="bg-BG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86C7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</a:rPr>
                        <a:t>29,7</a:t>
                      </a:r>
                      <a:endParaRPr kumimoji="0" lang="bg-BG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</a:rPr>
                        <a:t>29,6</a:t>
                      </a:r>
                      <a:endParaRPr kumimoji="0" lang="bg-BG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</a:rPr>
                        <a:t>51,1</a:t>
                      </a:r>
                      <a:endParaRPr kumimoji="0" lang="bg-BG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</a:rPr>
                        <a:t>43,1</a:t>
                      </a:r>
                      <a:endParaRPr kumimoji="0" lang="bg-BG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</a:rPr>
                        <a:t>41,1</a:t>
                      </a:r>
                      <a:endParaRPr kumimoji="0" lang="bg-BG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</a:rPr>
                        <a:t>37,3</a:t>
                      </a:r>
                      <a:endParaRPr kumimoji="0" lang="bg-BG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</a:rPr>
                        <a:t>53,1</a:t>
                      </a:r>
                      <a:endParaRPr kumimoji="0" lang="bg-BG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50229" name="Rectangle 54"/>
          <p:cNvSpPr>
            <a:spLocks noChangeArrowheads="1"/>
          </p:cNvSpPr>
          <p:nvPr/>
        </p:nvSpPr>
        <p:spPr bwMode="auto">
          <a:xfrm>
            <a:off x="395288" y="404813"/>
            <a:ext cx="8280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bg-BG" sz="2400" b="1" dirty="0" smtClean="0">
                <a:solidFill>
                  <a:srgbClr val="6B7D72"/>
                </a:solidFill>
                <a:latin typeface="Book Antiqua" pitchFamily="18" charset="0"/>
              </a:rPr>
              <a:t>Учителският поглед за основните препятствия в образователния процес</a:t>
            </a:r>
            <a:endParaRPr lang="bg-BG" sz="2400" b="1" dirty="0">
              <a:solidFill>
                <a:srgbClr val="6B7D72"/>
              </a:solidFill>
              <a:latin typeface="Book Antiqua" pitchFamily="18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7019925" y="4292600"/>
            <a:ext cx="504825" cy="2159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bg-BG"/>
          </a:p>
        </p:txBody>
      </p:sp>
      <p:sp>
        <p:nvSpPr>
          <p:cNvPr id="6" name="Oval 5"/>
          <p:cNvSpPr/>
          <p:nvPr/>
        </p:nvSpPr>
        <p:spPr>
          <a:xfrm>
            <a:off x="8101013" y="4292600"/>
            <a:ext cx="503237" cy="2159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bg-BG" sz="2400" b="1" cap="none" smtClean="0"/>
              <a:t>3. Училищното образование </a:t>
            </a:r>
            <a:r>
              <a:rPr lang="bg-BG" sz="2400" b="1" i="1" cap="none" smtClean="0"/>
              <a:t>2014-2020г. :</a:t>
            </a:r>
            <a:br>
              <a:rPr lang="bg-BG" sz="2400" b="1" i="1" cap="none" smtClean="0"/>
            </a:br>
            <a:r>
              <a:rPr lang="ru-RU" sz="2300" b="1" cap="none" smtClean="0"/>
              <a:t>КЛЮЧОВИ ЦЕЛИ И ИНВЕСТИЦИОННИ ПРИОРИТЕТИ</a:t>
            </a:r>
            <a:endParaRPr lang="bg-BG" sz="2300" b="1" cap="none" smtClean="0"/>
          </a:p>
        </p:txBody>
      </p:sp>
      <p:sp>
        <p:nvSpPr>
          <p:cNvPr id="52226" name="Rectangle 3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916488"/>
          </a:xfrm>
        </p:spPr>
        <p:txBody>
          <a:bodyPr/>
          <a:lstStyle/>
          <a:p>
            <a:pPr marL="571500" indent="-457200">
              <a:buFont typeface="Arial" charset="0"/>
              <a:buAutoNum type="arabicPeriod"/>
            </a:pPr>
            <a:r>
              <a:rPr lang="bg-BG" sz="1400" smtClean="0">
                <a:solidFill>
                  <a:schemeClr val="tx1"/>
                </a:solidFill>
                <a:latin typeface="Arial" charset="0"/>
              </a:rPr>
              <a:t>Подобряване на обхвата на децата в ученическа възраст, превенция на отпадането, създаване на възможности за връщане в образователната системата (интервенция и компенсация)</a:t>
            </a:r>
          </a:p>
          <a:p>
            <a:pPr marL="571500" indent="-457200">
              <a:buFont typeface="Arial" charset="0"/>
              <a:buAutoNum type="arabicPeriod"/>
            </a:pPr>
            <a:endParaRPr lang="bg-BG" sz="1400" smtClean="0">
              <a:solidFill>
                <a:schemeClr val="tx1"/>
              </a:solidFill>
              <a:latin typeface="Arial" charset="0"/>
            </a:endParaRPr>
          </a:p>
          <a:p>
            <a:pPr marL="571500" indent="-457200">
              <a:buFont typeface="Arial" charset="0"/>
              <a:buAutoNum type="arabicPeriod"/>
            </a:pPr>
            <a:r>
              <a:rPr lang="bg-BG" sz="1400" smtClean="0">
                <a:solidFill>
                  <a:schemeClr val="tx1"/>
                </a:solidFill>
                <a:latin typeface="Arial" charset="0"/>
              </a:rPr>
              <a:t>Подобряване на качеството на образованието:</a:t>
            </a:r>
          </a:p>
          <a:p>
            <a:pPr lvl="2" indent="-457200">
              <a:lnSpc>
                <a:spcPct val="90000"/>
              </a:lnSpc>
            </a:pPr>
            <a:r>
              <a:rPr lang="bg-BG" sz="1200" i="1" smtClean="0">
                <a:solidFill>
                  <a:schemeClr val="tx1"/>
                </a:solidFill>
                <a:latin typeface="Arial" charset="0"/>
              </a:rPr>
              <a:t>Усвояване на ключови знания, умения и компетентности в съгласуваност с Националната квалификационна рамка на Република България</a:t>
            </a:r>
            <a:r>
              <a:rPr lang="en-US" sz="1200" i="1" smtClean="0">
                <a:solidFill>
                  <a:schemeClr val="tx1"/>
                </a:solidFill>
                <a:latin typeface="Arial" charset="0"/>
              </a:rPr>
              <a:t> (</a:t>
            </a:r>
            <a:r>
              <a:rPr lang="bg-BG" sz="1200" i="1" smtClean="0">
                <a:solidFill>
                  <a:schemeClr val="tx1"/>
                </a:solidFill>
                <a:latin typeface="Arial" charset="0"/>
              </a:rPr>
              <a:t>чрез въвеждане на адекватни съвременни държавни образователни стандарти)</a:t>
            </a:r>
          </a:p>
          <a:p>
            <a:pPr lvl="2" indent="-457200">
              <a:lnSpc>
                <a:spcPct val="90000"/>
              </a:lnSpc>
            </a:pPr>
            <a:r>
              <a:rPr lang="bg-BG" sz="1200" i="1" smtClean="0">
                <a:solidFill>
                  <a:schemeClr val="tx1"/>
                </a:solidFill>
                <a:latin typeface="Arial" charset="0"/>
              </a:rPr>
              <a:t>Усъвършенстване на механизмите за (само-)управление на качеството на резултатите на училищното образование (</a:t>
            </a:r>
            <a:r>
              <a:rPr lang="ru-RU" sz="1200" i="1" smtClean="0">
                <a:solidFill>
                  <a:schemeClr val="tx1"/>
                </a:solidFill>
                <a:latin typeface="Arial" charset="0"/>
              </a:rPr>
              <a:t>създаване на цялостна независима система за оценка на качеството</a:t>
            </a:r>
            <a:r>
              <a:rPr lang="bg-BG" sz="1200" i="1" smtClean="0">
                <a:solidFill>
                  <a:schemeClr val="tx1"/>
                </a:solidFill>
                <a:latin typeface="Arial" charset="0"/>
              </a:rPr>
              <a:t>, гарантиращи неговата адекватност във времето; мониторинг на индивидуалните постижения на учениците)</a:t>
            </a:r>
          </a:p>
          <a:p>
            <a:pPr marL="571500" indent="-457200">
              <a:buFont typeface="Arial" charset="0"/>
              <a:buAutoNum type="arabicPeriod"/>
            </a:pPr>
            <a:endParaRPr lang="bg-BG" sz="700" smtClean="0">
              <a:solidFill>
                <a:schemeClr val="tx1"/>
              </a:solidFill>
              <a:latin typeface="Arial" charset="0"/>
            </a:endParaRPr>
          </a:p>
          <a:p>
            <a:pPr marL="571500" indent="-457200">
              <a:buFont typeface="Arial" charset="0"/>
              <a:buAutoNum type="arabicPeriod"/>
            </a:pPr>
            <a:r>
              <a:rPr lang="ru-RU" sz="1400" smtClean="0">
                <a:solidFill>
                  <a:schemeClr val="tx1"/>
                </a:solidFill>
                <a:latin typeface="Arial" charset="0"/>
              </a:rPr>
              <a:t>Въвеждане на система за продължаваща квалификация и кариерно развитие на педагогическите специалисти</a:t>
            </a:r>
          </a:p>
          <a:p>
            <a:pPr marL="571500" indent="-457200">
              <a:buFont typeface="Arial" charset="0"/>
              <a:buAutoNum type="arabicPeriod"/>
            </a:pPr>
            <a:endParaRPr lang="bg-BG" sz="1400" smtClean="0">
              <a:solidFill>
                <a:schemeClr val="tx1"/>
              </a:solidFill>
              <a:latin typeface="Arial" charset="0"/>
            </a:endParaRPr>
          </a:p>
          <a:p>
            <a:pPr marL="571500" indent="-457200">
              <a:buFont typeface="Arial" charset="0"/>
              <a:buAutoNum type="arabicPeriod"/>
            </a:pPr>
            <a:r>
              <a:rPr lang="bg-BG" sz="1400" smtClean="0">
                <a:solidFill>
                  <a:schemeClr val="tx1"/>
                </a:solidFill>
                <a:latin typeface="Arial" charset="0"/>
              </a:rPr>
              <a:t>Осигуряване на необходимите ресурси и материална база, включително чрез подобряване на системата на контрол и управление</a:t>
            </a:r>
          </a:p>
          <a:p>
            <a:pPr marL="571500" indent="-457200">
              <a:buFont typeface="Arial" charset="0"/>
              <a:buAutoNum type="arabicPeriod"/>
            </a:pPr>
            <a:endParaRPr lang="bg-BG" sz="1400" smtClean="0">
              <a:solidFill>
                <a:schemeClr val="tx1"/>
              </a:solidFill>
              <a:latin typeface="Arial" charset="0"/>
            </a:endParaRPr>
          </a:p>
          <a:p>
            <a:pPr marL="571500" indent="-457200">
              <a:buFont typeface="Arial" charset="0"/>
              <a:buAutoNum type="arabicPeriod"/>
            </a:pPr>
            <a:r>
              <a:rPr lang="bg-BG" sz="1400" smtClean="0">
                <a:solidFill>
                  <a:schemeClr val="tx1"/>
                </a:solidFill>
                <a:latin typeface="Arial" charset="0"/>
                <a:cs typeface="Arial" charset="0"/>
              </a:rPr>
              <a:t>Създаване на условия за признаване на резултатите от неформално и самостоятелно учене; наваксващи програми за ограмотяване на възрастни</a:t>
            </a:r>
          </a:p>
          <a:p>
            <a:pPr marL="571500" indent="-457200">
              <a:buFont typeface="Arial" charset="0"/>
              <a:buAutoNum type="arabicPeriod"/>
            </a:pPr>
            <a:endParaRPr lang="bg-BG" sz="140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/>
          </p:cNvSpPr>
          <p:nvPr>
            <p:ph type="title"/>
          </p:nvPr>
        </p:nvSpPr>
        <p:spPr bwMode="auto">
          <a:xfrm>
            <a:off x="323850" y="549275"/>
            <a:ext cx="8261350" cy="8604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538163" indent="-538163">
              <a:buFontTx/>
              <a:buAutoNum type="arabicPeriod"/>
            </a:pPr>
            <a:r>
              <a:rPr lang="bg-BG" sz="2400" b="1" cap="none" dirty="0" smtClean="0"/>
              <a:t>Ролята на</a:t>
            </a:r>
            <a:r>
              <a:rPr lang="en-US" sz="2400" b="1" cap="none" dirty="0" smtClean="0"/>
              <a:t> </a:t>
            </a:r>
            <a:r>
              <a:rPr lang="bg-BG" sz="2400" b="1" cap="none" dirty="0" smtClean="0"/>
              <a:t>училищното образование</a:t>
            </a:r>
            <a:br>
              <a:rPr lang="bg-BG" sz="2400" b="1" cap="none" dirty="0" smtClean="0"/>
            </a:br>
            <a:r>
              <a:rPr lang="bg-BG" sz="2400" b="1" cap="none" dirty="0" smtClean="0"/>
              <a:t>В ИНДИВИДУАЛЕН И НАЦИОНАЛЕН ПЛАН</a:t>
            </a:r>
          </a:p>
        </p:txBody>
      </p:sp>
      <p:sp>
        <p:nvSpPr>
          <p:cNvPr id="29698" name="Rectangle 3"/>
          <p:cNvSpPr>
            <a:spLocks noGrp="1"/>
          </p:cNvSpPr>
          <p:nvPr>
            <p:ph type="body" idx="1"/>
          </p:nvPr>
        </p:nvSpPr>
        <p:spPr>
          <a:xfrm>
            <a:off x="611188" y="2060575"/>
            <a:ext cx="7715250" cy="4367213"/>
          </a:xfrm>
        </p:spPr>
        <p:txBody>
          <a:bodyPr/>
          <a:lstStyle/>
          <a:p>
            <a:r>
              <a:rPr lang="bg-BG" sz="1600" dirty="0" smtClean="0">
                <a:solidFill>
                  <a:schemeClr val="tx1"/>
                </a:solidFill>
                <a:latin typeface="Arial" charset="0"/>
              </a:rPr>
              <a:t>В индивидуален план ролята на училищното образование е да осигури придобиването на знания, умения и компетентности, които ще дадат възможност на младите хора:</a:t>
            </a:r>
          </a:p>
          <a:p>
            <a:endParaRPr lang="bg-BG" sz="1600" dirty="0" smtClean="0">
              <a:solidFill>
                <a:schemeClr val="tx1"/>
              </a:solidFill>
              <a:latin typeface="Arial" charset="0"/>
            </a:endParaRPr>
          </a:p>
          <a:p>
            <a:pPr lvl="1"/>
            <a:r>
              <a:rPr lang="bg-BG" sz="1400" dirty="0" smtClean="0">
                <a:solidFill>
                  <a:schemeClr val="tx1"/>
                </a:solidFill>
                <a:latin typeface="Arial" charset="0"/>
              </a:rPr>
              <a:t>да продължат своето образование през целия живот</a:t>
            </a:r>
          </a:p>
          <a:p>
            <a:pPr lvl="1"/>
            <a:endParaRPr lang="bg-BG" sz="1400" dirty="0" smtClean="0">
              <a:solidFill>
                <a:schemeClr val="tx1"/>
              </a:solidFill>
              <a:latin typeface="Arial" charset="0"/>
            </a:endParaRPr>
          </a:p>
          <a:p>
            <a:pPr lvl="1"/>
            <a:r>
              <a:rPr lang="bg-BG" sz="1400" dirty="0" smtClean="0">
                <a:solidFill>
                  <a:schemeClr val="tx1"/>
                </a:solidFill>
                <a:latin typeface="Arial" charset="0"/>
              </a:rPr>
              <a:t>да бъдат конкурентоспособни спрямо своите </a:t>
            </a:r>
            <a:r>
              <a:rPr lang="bg-BG" sz="1400" dirty="0" err="1" smtClean="0">
                <a:solidFill>
                  <a:schemeClr val="tx1"/>
                </a:solidFill>
                <a:latin typeface="Arial" charset="0"/>
              </a:rPr>
              <a:t>връстници</a:t>
            </a:r>
            <a:r>
              <a:rPr lang="bg-BG" sz="1400" dirty="0" smtClean="0">
                <a:solidFill>
                  <a:schemeClr val="tx1"/>
                </a:solidFill>
                <a:latin typeface="Arial" charset="0"/>
              </a:rPr>
              <a:t> от други страни</a:t>
            </a:r>
          </a:p>
          <a:p>
            <a:pPr lvl="1"/>
            <a:endParaRPr lang="bg-BG" sz="1400" dirty="0" smtClean="0">
              <a:solidFill>
                <a:schemeClr val="tx1"/>
              </a:solidFill>
              <a:latin typeface="Arial" charset="0"/>
            </a:endParaRPr>
          </a:p>
          <a:p>
            <a:pPr lvl="1"/>
            <a:r>
              <a:rPr lang="bg-BG" sz="1400" dirty="0" smtClean="0">
                <a:solidFill>
                  <a:schemeClr val="tx1"/>
                </a:solidFill>
                <a:latin typeface="Arial" charset="0"/>
              </a:rPr>
              <a:t>да се реализират успешно на пазара на труда</a:t>
            </a:r>
          </a:p>
          <a:p>
            <a:pPr lvl="1"/>
            <a:endParaRPr lang="bg-BG" sz="1400" dirty="0" smtClean="0">
              <a:solidFill>
                <a:schemeClr val="tx1"/>
              </a:solidFill>
              <a:latin typeface="Arial" charset="0"/>
            </a:endParaRPr>
          </a:p>
          <a:p>
            <a:pPr lvl="1"/>
            <a:r>
              <a:rPr lang="bg-BG" sz="1400" dirty="0" smtClean="0">
                <a:solidFill>
                  <a:schemeClr val="tx1"/>
                </a:solidFill>
                <a:latin typeface="Arial" charset="0"/>
              </a:rPr>
              <a:t>да бъдат активни граждани в глобалния свят</a:t>
            </a:r>
          </a:p>
          <a:p>
            <a:pPr lvl="1">
              <a:buFont typeface="Arial" charset="0"/>
              <a:buNone/>
            </a:pPr>
            <a:endParaRPr lang="bg-BG" sz="1400" dirty="0" smtClean="0">
              <a:solidFill>
                <a:schemeClr val="tx1"/>
              </a:solidFill>
              <a:latin typeface="Arial" charset="0"/>
            </a:endParaRPr>
          </a:p>
          <a:p>
            <a:r>
              <a:rPr lang="bg-BG" sz="1600" dirty="0" smtClean="0">
                <a:solidFill>
                  <a:schemeClr val="tx1"/>
                </a:solidFill>
                <a:latin typeface="Arial" charset="0"/>
              </a:rPr>
              <a:t>В национален план ролята на училищното образование е да изгражда и развива </a:t>
            </a:r>
            <a:r>
              <a:rPr lang="bg-BG" sz="1600" dirty="0" smtClean="0">
                <a:solidFill>
                  <a:schemeClr val="tx1"/>
                </a:solidFill>
                <a:latin typeface="Arial" charset="0"/>
              </a:rPr>
              <a:t>човешкия </a:t>
            </a:r>
            <a:r>
              <a:rPr lang="bg-BG" sz="1600" dirty="0" smtClean="0">
                <a:solidFill>
                  <a:schemeClr val="tx1"/>
                </a:solidFill>
                <a:latin typeface="Arial" charset="0"/>
              </a:rPr>
              <a:t>капитал – двигателят на обществото на знанието и националната икономика</a:t>
            </a:r>
            <a:endParaRPr lang="bg-BG" sz="1600" dirty="0" smtClean="0">
              <a:solidFill>
                <a:srgbClr val="00CC00"/>
              </a:solidFill>
              <a:latin typeface="Arial" charset="0"/>
            </a:endParaRPr>
          </a:p>
          <a:p>
            <a:endParaRPr lang="bg-BG" sz="1600" dirty="0" smtClean="0">
              <a:solidFill>
                <a:srgbClr val="00CC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1630363"/>
            <a:ext cx="8642350" cy="5227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 bwMode="auto">
          <a:xfrm>
            <a:off x="0" y="0"/>
            <a:ext cx="0" cy="0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bg-BG" sz="2800" b="1" cap="none" dirty="0" smtClean="0"/>
              <a:t>           </a:t>
            </a:r>
            <a:r>
              <a:rPr lang="bg-BG" sz="2800" b="1" cap="none" dirty="0"/>
              <a:t>                                               </a:t>
            </a:r>
            <a:endParaRPr lang="bg-BG" sz="2800" b="1" cap="none" dirty="0" smtClean="0"/>
          </a:p>
        </p:txBody>
      </p:sp>
      <p:sp>
        <p:nvSpPr>
          <p:cNvPr id="3" name="Title 1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bg-BG" sz="2400" b="1" cap="none" smtClean="0"/>
              <a:t>Ролята на училищното образование при </a:t>
            </a:r>
            <a:br>
              <a:rPr lang="bg-BG" sz="2400" b="1" cap="none" smtClean="0"/>
            </a:br>
            <a:r>
              <a:rPr lang="bg-BG" sz="2400" b="1" cap="none" smtClean="0"/>
              <a:t>ФОРМИРАНЕТО НА ЧОВЕШКИЯ КАПИТАЛ</a:t>
            </a:r>
          </a:p>
        </p:txBody>
      </p:sp>
      <p:sp>
        <p:nvSpPr>
          <p:cNvPr id="30723" name="Rectangle 5"/>
          <p:cNvSpPr>
            <a:spLocks noChangeArrowheads="1"/>
          </p:cNvSpPr>
          <p:nvPr/>
        </p:nvSpPr>
        <p:spPr bwMode="auto">
          <a:xfrm>
            <a:off x="1116013" y="1773238"/>
            <a:ext cx="4103687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1"/>
              </a:buClr>
              <a:buFont typeface="Arial" charset="0"/>
              <a:buNone/>
            </a:pPr>
            <a:r>
              <a:rPr lang="bg-BG" sz="1400" dirty="0"/>
              <a:t>Да изгради знаещи и можещи личности и да обезпечи възможността за тяхното бъдещо развитие и реализация на пазара на труда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bg-BG" sz="2400" b="1" cap="none" smtClean="0"/>
              <a:t>2. Училищното образование </a:t>
            </a:r>
            <a:r>
              <a:rPr lang="bg-BG" sz="2400" b="1" i="1" cap="none" smtClean="0"/>
              <a:t>днес</a:t>
            </a:r>
            <a:r>
              <a:rPr lang="bg-BG" sz="2400" b="1" cap="none" smtClean="0"/>
              <a:t>: </a:t>
            </a:r>
            <a:br>
              <a:rPr lang="bg-BG" sz="2400" b="1" cap="none" smtClean="0"/>
            </a:br>
            <a:r>
              <a:rPr lang="ru-RU" sz="2400" b="1" cap="none" smtClean="0"/>
              <a:t>СЪСТОЯНИЕ И КЛЮЧОВИ ПРЕДИЗВИКАТЕЛСТВА</a:t>
            </a:r>
            <a:endParaRPr lang="bg-BG" sz="2400" b="1" cap="none" smtClean="0"/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11188" y="1844675"/>
            <a:ext cx="7705725" cy="4464050"/>
          </a:xfrm>
        </p:spPr>
        <p:txBody>
          <a:bodyPr/>
          <a:lstStyle/>
          <a:p>
            <a:pPr marL="92075" indent="0" defTabSz="427038">
              <a:buFont typeface="Arial" charset="0"/>
              <a:buNone/>
            </a:pPr>
            <a:r>
              <a:rPr lang="bg-BG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Взимайки предвид ролята, която училищното образование играе в индивидуален и национален план, към днешния момент се очертават две сфери на ключови предизвикателства:</a:t>
            </a:r>
            <a:endParaRPr lang="en-US" sz="14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92075" indent="0" defTabSz="427038"/>
            <a:endParaRPr lang="bg-BG" sz="14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877888" lvl="1" indent="-342900" defTabSz="427038">
              <a:buFont typeface="Book Antiqua" pitchFamily="18" charset="0"/>
              <a:buAutoNum type="arabicPeriod"/>
            </a:pPr>
            <a:r>
              <a:rPr lang="bg-BG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Достъп до образование</a:t>
            </a:r>
          </a:p>
          <a:p>
            <a:pPr marL="1260475" lvl="2" indent="-203200" defTabSz="427038">
              <a:buFont typeface="Wingdings" pitchFamily="2" charset="2"/>
              <a:buChar char="§"/>
            </a:pPr>
            <a:r>
              <a:rPr lang="bg-BG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повишаване на обхвата на децата в задължителна училищна</a:t>
            </a:r>
            <a:r>
              <a:rPr lang="en-US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bg-BG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възраст</a:t>
            </a:r>
          </a:p>
          <a:p>
            <a:pPr marL="1260475" lvl="2" indent="-203200" defTabSz="427038">
              <a:buFont typeface="Wingdings" pitchFamily="2" charset="2"/>
              <a:buChar char="§"/>
            </a:pPr>
            <a:r>
              <a:rPr lang="bg-BG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	намаляване на преждевременното напускане на училище</a:t>
            </a:r>
          </a:p>
          <a:p>
            <a:pPr marL="1260475" lvl="2" indent="-203200" defTabSz="427038">
              <a:buFont typeface="Wingdings" pitchFamily="2" charset="2"/>
              <a:buChar char="§"/>
            </a:pPr>
            <a:r>
              <a:rPr lang="bg-BG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	осигуряване</a:t>
            </a:r>
            <a:r>
              <a:rPr lang="bg-BG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bg-BG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на достъпна среда </a:t>
            </a:r>
            <a:endParaRPr lang="en-US" sz="12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1260475" lvl="2" indent="-203200" defTabSz="427038">
              <a:buFont typeface="Wingdings" pitchFamily="2" charset="2"/>
              <a:buNone/>
            </a:pPr>
            <a:endParaRPr lang="bg-BG" sz="12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877888" lvl="1" indent="-342900" defTabSz="427038">
              <a:buFont typeface="Book Antiqua" pitchFamily="18" charset="0"/>
              <a:buAutoNum type="arabicPeriod" startAt="2"/>
            </a:pPr>
            <a:r>
              <a:rPr lang="bg-BG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Качество на образованието </a:t>
            </a:r>
          </a:p>
          <a:p>
            <a:pPr marL="1260475" lvl="2" indent="-203200" defTabSz="427038">
              <a:buFont typeface="Wingdings" pitchFamily="2" charset="2"/>
              <a:buChar char="§"/>
            </a:pPr>
            <a:r>
              <a:rPr lang="bg-BG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	разработване на нови образователни стандарти и програми</a:t>
            </a:r>
          </a:p>
          <a:p>
            <a:pPr marL="1260475" lvl="2" indent="-203200" defTabSz="427038">
              <a:buFont typeface="Wingdings" pitchFamily="2" charset="2"/>
              <a:buChar char="§"/>
            </a:pPr>
            <a:r>
              <a:rPr lang="bg-BG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	повишаване на квалификацията на учителите</a:t>
            </a:r>
          </a:p>
          <a:p>
            <a:pPr marL="1260475" lvl="2" indent="-203200" defTabSz="427038">
              <a:buFont typeface="Wingdings" pitchFamily="2" charset="2"/>
              <a:buChar char="§"/>
            </a:pPr>
            <a:r>
              <a:rPr lang="bg-BG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	въвеждане на система за инспектиране</a:t>
            </a:r>
            <a:endParaRPr lang="en-US" sz="12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1260475" lvl="2" indent="-203200" defTabSz="427038">
              <a:buFont typeface="Wingdings" pitchFamily="2" charset="2"/>
              <a:buNone/>
            </a:pPr>
            <a:endParaRPr lang="bg-BG" sz="12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92075" indent="0" defTabSz="427038">
              <a:buFont typeface="Book Antiqua" pitchFamily="18" charset="0"/>
              <a:buNone/>
            </a:pPr>
            <a:r>
              <a:rPr lang="bg-BG" sz="1200" i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Въпросът с КАДРИТЕ в системата на образованието обикновено се отнася към темата за КАЧЕСТВОТО. Учителите обаче имат ключова роля не само по отношение на осигуряването на качество на учебно-възпитателния процес, но и за задържането на учениците в училище. Това обосновава поставянето на специален акцент върху проблема с КАДРИТЕ.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bg-BG" sz="2400" b="1" cap="none" dirty="0" smtClean="0"/>
              <a:t>2.1</a:t>
            </a:r>
            <a:r>
              <a:rPr lang="en-US" sz="2400" b="1" cap="none" dirty="0" smtClean="0"/>
              <a:t>.</a:t>
            </a:r>
            <a:r>
              <a:rPr lang="bg-BG" sz="2400" b="1" cap="none" dirty="0" smtClean="0"/>
              <a:t> Училищното образование </a:t>
            </a:r>
            <a:r>
              <a:rPr lang="bg-BG" sz="2400" b="1" i="1" cap="none" dirty="0" smtClean="0"/>
              <a:t>днес</a:t>
            </a:r>
            <a:r>
              <a:rPr lang="bg-BG" sz="2400" b="1" cap="none" dirty="0" smtClean="0"/>
              <a:t>: </a:t>
            </a:r>
            <a:br>
              <a:rPr lang="bg-BG" sz="2400" b="1" cap="none" dirty="0" smtClean="0"/>
            </a:br>
            <a:r>
              <a:rPr lang="ru-RU" sz="2400" b="1" cap="none" dirty="0" smtClean="0"/>
              <a:t>ПРОБЛЕМЪТ С ОБХВАТА И ОТПАДАНЕТО</a:t>
            </a:r>
            <a:endParaRPr lang="bg-BG" sz="2400" b="1" cap="none" dirty="0" smtClean="0"/>
          </a:p>
        </p:txBody>
      </p:sp>
      <p:sp>
        <p:nvSpPr>
          <p:cNvPr id="65539" name="Rectangle 3"/>
          <p:cNvSpPr>
            <a:spLocks noGrp="1"/>
          </p:cNvSpPr>
          <p:nvPr>
            <p:ph type="body" idx="1"/>
          </p:nvPr>
        </p:nvSpPr>
        <p:spPr>
          <a:xfrm>
            <a:off x="755650" y="1844675"/>
            <a:ext cx="7715250" cy="4373563"/>
          </a:xfrm>
        </p:spPr>
        <p:txBody>
          <a:bodyPr/>
          <a:lstStyle/>
          <a:p>
            <a:pPr marL="92075" indent="0">
              <a:lnSpc>
                <a:spcPct val="90000"/>
              </a:lnSpc>
              <a:buFont typeface="Arial" charset="0"/>
              <a:buNone/>
            </a:pPr>
            <a:r>
              <a:rPr lang="bg-BG" sz="1600" dirty="0" smtClean="0">
                <a:solidFill>
                  <a:schemeClr val="tx1"/>
                </a:solidFill>
                <a:latin typeface="Arial" charset="0"/>
              </a:rPr>
              <a:t>Оставането извън образователната система е проблем както в индивидуален, така и в национален план </a:t>
            </a:r>
          </a:p>
          <a:p>
            <a:pPr marL="92075" indent="0">
              <a:lnSpc>
                <a:spcPct val="80000"/>
              </a:lnSpc>
            </a:pPr>
            <a:endParaRPr lang="ru-RU" sz="1600" dirty="0" smtClean="0">
              <a:solidFill>
                <a:schemeClr val="tx1"/>
              </a:solidFill>
              <a:latin typeface="Arial" charset="0"/>
            </a:endParaRPr>
          </a:p>
          <a:p>
            <a:pPr marL="92075" indent="0">
              <a:lnSpc>
                <a:spcPct val="80000"/>
              </a:lnSpc>
              <a:buFont typeface="Arial" charset="0"/>
              <a:buNone/>
            </a:pPr>
            <a:r>
              <a:rPr lang="ru-RU" sz="1600" dirty="0" smtClean="0">
                <a:solidFill>
                  <a:schemeClr val="tx1"/>
                </a:solidFill>
                <a:latin typeface="Arial" charset="0"/>
              </a:rPr>
              <a:t>В индивидуален план:</a:t>
            </a:r>
          </a:p>
          <a:p>
            <a:pPr marL="92075" indent="0">
              <a:lnSpc>
                <a:spcPct val="80000"/>
              </a:lnSpc>
            </a:pPr>
            <a:endParaRPr lang="ru-RU" sz="1600" dirty="0" smtClean="0">
              <a:solidFill>
                <a:schemeClr val="tx1"/>
              </a:solidFill>
              <a:latin typeface="Arial" charset="0"/>
            </a:endParaRPr>
          </a:p>
          <a:p>
            <a:pPr marL="763588" lvl="1">
              <a:lnSpc>
                <a:spcPct val="80000"/>
              </a:lnSpc>
            </a:pP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Възпрепятства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развитието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на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личността</a:t>
            </a:r>
            <a:endParaRPr lang="ru-RU" sz="1400" dirty="0" smtClean="0">
              <a:solidFill>
                <a:schemeClr val="tx1"/>
              </a:solidFill>
              <a:latin typeface="Arial" charset="0"/>
            </a:endParaRPr>
          </a:p>
          <a:p>
            <a:pPr marL="763588" lvl="1">
              <a:lnSpc>
                <a:spcPct val="80000"/>
              </a:lnSpc>
            </a:pP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Ограничава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възможностите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за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персонална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и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професионална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реализация</a:t>
            </a:r>
          </a:p>
          <a:p>
            <a:pPr marL="763588" lvl="1">
              <a:lnSpc>
                <a:spcPct val="80000"/>
              </a:lnSpc>
            </a:pP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Има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пряк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и негативен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ефект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върху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нивото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на доходи</a:t>
            </a:r>
          </a:p>
          <a:p>
            <a:pPr marL="763588" lvl="1">
              <a:lnSpc>
                <a:spcPct val="80000"/>
              </a:lnSpc>
            </a:pP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Увеличава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риска от безработица и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изпадането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в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социална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изолация</a:t>
            </a:r>
            <a:endParaRPr lang="ru-RU" sz="1400" dirty="0" smtClean="0">
              <a:solidFill>
                <a:schemeClr val="tx1"/>
              </a:solidFill>
              <a:latin typeface="Arial" charset="0"/>
            </a:endParaRPr>
          </a:p>
          <a:p>
            <a:pPr marL="763588" lvl="1">
              <a:lnSpc>
                <a:spcPct val="80000"/>
              </a:lnSpc>
            </a:pPr>
            <a:endParaRPr lang="ru-RU" sz="1400" dirty="0" smtClean="0">
              <a:solidFill>
                <a:schemeClr val="tx1"/>
              </a:solidFill>
              <a:latin typeface="Arial" charset="0"/>
            </a:endParaRPr>
          </a:p>
          <a:p>
            <a:pPr marL="763588" lvl="1">
              <a:lnSpc>
                <a:spcPct val="80000"/>
              </a:lnSpc>
            </a:pPr>
            <a:endParaRPr lang="ru-RU" sz="1200" dirty="0" smtClean="0">
              <a:solidFill>
                <a:schemeClr val="tx1"/>
              </a:solidFill>
              <a:latin typeface="Arial" charset="0"/>
            </a:endParaRPr>
          </a:p>
          <a:p>
            <a:pPr marL="92075" indent="0">
              <a:lnSpc>
                <a:spcPct val="80000"/>
              </a:lnSpc>
              <a:buFont typeface="Arial" charset="0"/>
              <a:buNone/>
            </a:pPr>
            <a:r>
              <a:rPr lang="ru-RU" sz="1600" dirty="0" smtClean="0">
                <a:solidFill>
                  <a:schemeClr val="tx1"/>
                </a:solidFill>
                <a:latin typeface="Arial" charset="0"/>
              </a:rPr>
              <a:t>В национален план води до:</a:t>
            </a:r>
          </a:p>
          <a:p>
            <a:pPr marL="92075" indent="0">
              <a:lnSpc>
                <a:spcPct val="80000"/>
              </a:lnSpc>
              <a:buFont typeface="Arial" charset="0"/>
              <a:buNone/>
            </a:pPr>
            <a:endParaRPr lang="ru-RU" sz="1600" dirty="0" smtClean="0">
              <a:solidFill>
                <a:schemeClr val="tx1"/>
              </a:solidFill>
              <a:latin typeface="Arial" charset="0"/>
            </a:endParaRPr>
          </a:p>
          <a:p>
            <a:pPr marL="763588" lvl="1">
              <a:lnSpc>
                <a:spcPct val="80000"/>
              </a:lnSpc>
            </a:pP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Ниска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конкурентоспособност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на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икономиката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и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производителност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на труда </a:t>
            </a:r>
          </a:p>
          <a:p>
            <a:pPr marL="763588" lvl="1">
              <a:lnSpc>
                <a:spcPct val="80000"/>
              </a:lnSpc>
            </a:pP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Уязвимост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в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условията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на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финансова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и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икономическа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криза –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нарастване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на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групата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в риск от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бедност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и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изключване</a:t>
            </a:r>
            <a:endParaRPr lang="ru-RU" sz="1400" dirty="0" smtClean="0">
              <a:solidFill>
                <a:schemeClr val="tx1"/>
              </a:solidFill>
              <a:latin typeface="Arial" charset="0"/>
            </a:endParaRPr>
          </a:p>
          <a:p>
            <a:pPr marL="763588" lvl="1">
              <a:lnSpc>
                <a:spcPct val="80000"/>
              </a:lnSpc>
            </a:pP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Значително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натоварване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на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системата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за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социално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подпомагане</a:t>
            </a:r>
            <a:endParaRPr lang="bg-BG" sz="1400" dirty="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 bwMode="auto">
          <a:xfrm>
            <a:off x="468313" y="333375"/>
            <a:ext cx="8261350" cy="1039813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bg-BG" sz="2400" b="1" cap="none" dirty="0" smtClean="0"/>
              <a:t>В допълнение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088" y="1773238"/>
            <a:ext cx="7488237" cy="4824114"/>
          </a:xfrm>
        </p:spPr>
        <p:txBody>
          <a:bodyPr>
            <a:normAutofit lnSpcReduction="10000"/>
          </a:bodyPr>
          <a:lstStyle/>
          <a:p>
            <a:pPr marL="84138" indent="0">
              <a:lnSpc>
                <a:spcPct val="90000"/>
              </a:lnSpc>
              <a:buFont typeface="Arial" charset="0"/>
              <a:buNone/>
            </a:pPr>
            <a:r>
              <a:rPr lang="bg-BG" sz="1600" dirty="0" smtClean="0">
                <a:solidFill>
                  <a:schemeClr val="tx1"/>
                </a:solidFill>
                <a:latin typeface="Arial" charset="0"/>
              </a:rPr>
              <a:t>Оставането извън образователната система има негативни последици както в краткосрочен, така и в дългосрочен план</a:t>
            </a:r>
          </a:p>
          <a:p>
            <a:pPr marL="84138" indent="0">
              <a:lnSpc>
                <a:spcPct val="70000"/>
              </a:lnSpc>
              <a:buFont typeface="Arial" charset="0"/>
              <a:buNone/>
            </a:pPr>
            <a:r>
              <a:rPr lang="bg-BG" sz="1400" b="1" dirty="0" smtClean="0">
                <a:solidFill>
                  <a:schemeClr val="tx1"/>
                </a:solidFill>
              </a:rPr>
              <a:t>	</a:t>
            </a:r>
          </a:p>
          <a:p>
            <a:pPr marL="84138" indent="0">
              <a:lnSpc>
                <a:spcPct val="70000"/>
              </a:lnSpc>
              <a:buFont typeface="Arial" charset="0"/>
              <a:buNone/>
            </a:pPr>
            <a:endParaRPr lang="bg-BG" sz="1400" b="1" dirty="0" smtClean="0">
              <a:solidFill>
                <a:schemeClr val="tx1"/>
              </a:solidFill>
            </a:endParaRPr>
          </a:p>
          <a:p>
            <a:pPr marL="84138" indent="0" algn="just">
              <a:lnSpc>
                <a:spcPct val="70000"/>
              </a:lnSpc>
              <a:buFont typeface="Arial" charset="0"/>
              <a:buNone/>
            </a:pPr>
            <a:r>
              <a:rPr lang="bg-BG" sz="16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В краткосрочен план то води до:</a:t>
            </a:r>
          </a:p>
          <a:p>
            <a:pPr marL="84138" indent="0" algn="just">
              <a:lnSpc>
                <a:spcPct val="70000"/>
              </a:lnSpc>
              <a:buFont typeface="Arial" charset="0"/>
              <a:buNone/>
            </a:pPr>
            <a:endParaRPr lang="bg-BG" sz="16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763588" lvl="1">
              <a:lnSpc>
                <a:spcPct val="90000"/>
              </a:lnSpc>
            </a:pPr>
            <a:r>
              <a:rPr lang="bg-BG" sz="1400" dirty="0" smtClean="0">
                <a:solidFill>
                  <a:schemeClr val="tx1"/>
                </a:solidFill>
                <a:latin typeface="Arial" charset="0"/>
              </a:rPr>
              <a:t>Демотивиране, неучастие в различни </a:t>
            </a:r>
            <a:r>
              <a:rPr lang="bg-BG" sz="1400" dirty="0">
                <a:solidFill>
                  <a:schemeClr val="tx1"/>
                </a:solidFill>
                <a:latin typeface="Arial" charset="0"/>
              </a:rPr>
              <a:t>форми </a:t>
            </a:r>
            <a:r>
              <a:rPr lang="bg-BG" sz="1400" dirty="0" smtClean="0">
                <a:solidFill>
                  <a:schemeClr val="tx1"/>
                </a:solidFill>
                <a:latin typeface="Arial" charset="0"/>
              </a:rPr>
              <a:t>на продължаващо образование и квалификация, и трудна реализация на </a:t>
            </a:r>
            <a:r>
              <a:rPr lang="bg-BG" sz="1400" dirty="0">
                <a:solidFill>
                  <a:schemeClr val="tx1"/>
                </a:solidFill>
                <a:latin typeface="Arial" charset="0"/>
              </a:rPr>
              <a:t>пазара на труда </a:t>
            </a:r>
          </a:p>
          <a:p>
            <a:pPr marL="763588" lvl="1">
              <a:lnSpc>
                <a:spcPct val="90000"/>
              </a:lnSpc>
            </a:pPr>
            <a:r>
              <a:rPr lang="bg-BG" sz="1400" dirty="0">
                <a:solidFill>
                  <a:schemeClr val="tx1"/>
                </a:solidFill>
                <a:latin typeface="Arial" charset="0"/>
              </a:rPr>
              <a:t>Повишаване на нивото на агресия и битовата престъпност</a:t>
            </a:r>
          </a:p>
          <a:p>
            <a:pPr marL="763588" lvl="1">
              <a:lnSpc>
                <a:spcPct val="90000"/>
              </a:lnSpc>
            </a:pPr>
            <a:r>
              <a:rPr lang="bg-BG" sz="1400" dirty="0">
                <a:solidFill>
                  <a:schemeClr val="tx1"/>
                </a:solidFill>
                <a:latin typeface="Arial" charset="0"/>
              </a:rPr>
              <a:t>Риск от попадане на младежите под негативни  влияния и зависимости, както и в мрежите на организираната престъпност поради силно ограничени алтернативи за личностно и професионално развитие</a:t>
            </a:r>
          </a:p>
          <a:p>
            <a:pPr marL="84138" indent="0">
              <a:lnSpc>
                <a:spcPct val="70000"/>
              </a:lnSpc>
              <a:buFont typeface="Arial" charset="0"/>
              <a:buNone/>
            </a:pPr>
            <a:endParaRPr lang="bg-BG" sz="1400" b="1" u="sng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84138" indent="0">
              <a:lnSpc>
                <a:spcPct val="70000"/>
              </a:lnSpc>
              <a:buFont typeface="Arial" charset="0"/>
              <a:buNone/>
            </a:pPr>
            <a:endParaRPr lang="bg-BG" sz="1400" b="1" u="sng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84138" indent="0">
              <a:lnSpc>
                <a:spcPct val="70000"/>
              </a:lnSpc>
              <a:buFont typeface="Arial" charset="0"/>
              <a:buNone/>
            </a:pPr>
            <a:r>
              <a:rPr lang="bg-BG" sz="16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В дългосрочен план:</a:t>
            </a:r>
          </a:p>
          <a:p>
            <a:pPr marL="84138" indent="0">
              <a:lnSpc>
                <a:spcPct val="70000"/>
              </a:lnSpc>
              <a:buFont typeface="Arial" charset="0"/>
              <a:buNone/>
            </a:pPr>
            <a:endParaRPr lang="bg-BG" sz="16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763588" lvl="1"/>
            <a:r>
              <a:rPr lang="bg-BG" sz="1400" dirty="0">
                <a:solidFill>
                  <a:schemeClr val="tx1"/>
                </a:solidFill>
                <a:latin typeface="Arial" charset="0"/>
              </a:rPr>
              <a:t>Устойчивост на негативните явления и тенденции (пр. риск от увеличаване на броя на незаписаните в училище деца при неграмотни или слабограмотни родители)</a:t>
            </a:r>
          </a:p>
          <a:p>
            <a:pPr marL="763588" lvl="1"/>
            <a:r>
              <a:rPr lang="bg-BG" sz="1400" dirty="0">
                <a:solidFill>
                  <a:schemeClr val="tx1"/>
                </a:solidFill>
                <a:latin typeface="Arial" charset="0"/>
              </a:rPr>
              <a:t>Пряк негативен ефект върху производство с висока добавена стойност и икономическото развитие като цяло (увеличаване на процента на нискоквалифицираните работници; необходимост от „внасяне“ на специалисти)</a:t>
            </a:r>
          </a:p>
          <a:p>
            <a:pPr marL="763588" lvl="1"/>
            <a:r>
              <a:rPr lang="bg-BG" sz="1400" dirty="0">
                <a:solidFill>
                  <a:schemeClr val="tx1"/>
                </a:solidFill>
                <a:latin typeface="Arial" charset="0"/>
              </a:rPr>
              <a:t>Сериозно изпитание за системите за социално подпомагане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bg-BG" sz="2400" b="1" cap="none" dirty="0" smtClean="0"/>
              <a:t> Подобряване на обхвата</a:t>
            </a:r>
          </a:p>
        </p:txBody>
      </p:sp>
      <p:sp>
        <p:nvSpPr>
          <p:cNvPr id="35843" name="Rectangle 6"/>
          <p:cNvSpPr>
            <a:spLocks noChangeArrowheads="1"/>
          </p:cNvSpPr>
          <p:nvPr/>
        </p:nvSpPr>
        <p:spPr bwMode="auto">
          <a:xfrm>
            <a:off x="395288" y="1916113"/>
            <a:ext cx="3455987" cy="3904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77825" indent="-28575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bg-BG" sz="1400" dirty="0"/>
              <a:t>Нетният коефициент на записване на ученици през учебната 2011/2012 е: </a:t>
            </a:r>
          </a:p>
          <a:p>
            <a:pPr marL="447675" lvl="1" indent="-176213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</a:pPr>
            <a:r>
              <a:rPr lang="bg-BG" sz="1300" dirty="0"/>
              <a:t>91,5% - записани в </a:t>
            </a:r>
            <a:r>
              <a:rPr lang="bg-BG" sz="1300" dirty="0" smtClean="0"/>
              <a:t>1-ви </a:t>
            </a:r>
            <a:r>
              <a:rPr lang="bg-BG" sz="1300" dirty="0"/>
              <a:t>клас</a:t>
            </a:r>
          </a:p>
          <a:p>
            <a:pPr marL="447675" lvl="1" indent="-176213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</a:pPr>
            <a:r>
              <a:rPr lang="bg-BG" sz="1300" dirty="0"/>
              <a:t>80,6% - записани в </a:t>
            </a:r>
            <a:r>
              <a:rPr lang="bg-BG" sz="1300" dirty="0" smtClean="0"/>
              <a:t>5-ти </a:t>
            </a:r>
            <a:r>
              <a:rPr lang="bg-BG" sz="1300" dirty="0"/>
              <a:t>клас</a:t>
            </a:r>
          </a:p>
          <a:p>
            <a:pPr marL="447675" lvl="1" indent="-176213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</a:pPr>
            <a:r>
              <a:rPr lang="bg-BG" sz="1300" dirty="0"/>
              <a:t>80,3% - записани в </a:t>
            </a:r>
            <a:r>
              <a:rPr lang="bg-BG" sz="1300" dirty="0" smtClean="0"/>
              <a:t>8-ми </a:t>
            </a:r>
            <a:r>
              <a:rPr lang="bg-BG" sz="1300" dirty="0"/>
              <a:t>клас </a:t>
            </a:r>
          </a:p>
          <a:p>
            <a:pPr marL="92075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None/>
            </a:pPr>
            <a:endParaRPr lang="bg-BG" sz="1300" b="1" dirty="0"/>
          </a:p>
          <a:p>
            <a:pPr marL="377825" indent="-28575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bg-BG" sz="1400" dirty="0"/>
              <a:t>През последните години има негативна тенденция при записването на ученици в 1ви и 5ти клас. Положителната промяна през 2011 година е обнадеждаваща, но устойчивостта на процеса предстои да бъде утвърдена </a:t>
            </a:r>
          </a:p>
          <a:p>
            <a:pPr marL="92075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None/>
            </a:pPr>
            <a:endParaRPr lang="bg-BG" sz="1400" dirty="0"/>
          </a:p>
          <a:p>
            <a:pPr marL="377825" indent="-28575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bg-BG" sz="1400" dirty="0" smtClean="0"/>
              <a:t>При </a:t>
            </a:r>
            <a:r>
              <a:rPr lang="bg-BG" sz="1400" dirty="0"/>
              <a:t>записването на ученици в 8-ми клас обаче се наблюдава устойчива положителна тенденция от 2003/2004 година насам</a:t>
            </a:r>
          </a:p>
        </p:txBody>
      </p:sp>
      <p:sp>
        <p:nvSpPr>
          <p:cNvPr id="35844" name="TextBox 4"/>
          <p:cNvSpPr txBox="1">
            <a:spLocks noChangeArrowheads="1"/>
          </p:cNvSpPr>
          <p:nvPr/>
        </p:nvSpPr>
        <p:spPr bwMode="auto">
          <a:xfrm>
            <a:off x="4211638" y="1844675"/>
            <a:ext cx="482441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bg-BG" sz="1200" b="1">
                <a:solidFill>
                  <a:srgbClr val="000000"/>
                </a:solidFill>
                <a:latin typeface="Century Gothic" pitchFamily="34" charset="0"/>
              </a:rPr>
              <a:t>Нетен </a:t>
            </a:r>
            <a:r>
              <a:rPr lang="bg-BG" sz="1200" b="1">
                <a:solidFill>
                  <a:srgbClr val="000000"/>
                </a:solidFill>
              </a:rPr>
              <a:t>коефициент</a:t>
            </a:r>
            <a:r>
              <a:rPr lang="bg-BG" sz="1200" b="1">
                <a:solidFill>
                  <a:srgbClr val="000000"/>
                </a:solidFill>
                <a:latin typeface="Century Gothic" pitchFamily="34" charset="0"/>
              </a:rPr>
              <a:t> на записване на учениците</a:t>
            </a:r>
          </a:p>
        </p:txBody>
      </p:sp>
      <p:sp>
        <p:nvSpPr>
          <p:cNvPr id="35845" name="TextBox 7"/>
          <p:cNvSpPr txBox="1">
            <a:spLocks noChangeArrowheads="1"/>
          </p:cNvSpPr>
          <p:nvPr/>
        </p:nvSpPr>
        <p:spPr bwMode="auto">
          <a:xfrm>
            <a:off x="7380288" y="6442075"/>
            <a:ext cx="15843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bg-BG" sz="900" i="1">
                <a:solidFill>
                  <a:srgbClr val="000000"/>
                </a:solidFill>
                <a:latin typeface="Century Gothic" pitchFamily="34" charset="0"/>
              </a:rPr>
              <a:t>Източник: НСИ 2012</a:t>
            </a:r>
          </a:p>
        </p:txBody>
      </p:sp>
      <p:graphicFrame>
        <p:nvGraphicFramePr>
          <p:cNvPr id="7" name="Chart 6"/>
          <p:cNvGraphicFramePr/>
          <p:nvPr/>
        </p:nvGraphicFramePr>
        <p:xfrm>
          <a:off x="4001187" y="2063515"/>
          <a:ext cx="4773376" cy="38805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3"/>
          <p:cNvSpPr>
            <a:spLocks noGrp="1"/>
          </p:cNvSpPr>
          <p:nvPr>
            <p:ph type="body" idx="1"/>
          </p:nvPr>
        </p:nvSpPr>
        <p:spPr>
          <a:xfrm>
            <a:off x="385828" y="2708920"/>
            <a:ext cx="2808287" cy="2376487"/>
          </a:xfrm>
        </p:spPr>
        <p:txBody>
          <a:bodyPr/>
          <a:lstStyle/>
          <a:p>
            <a:pPr marL="377825" indent="-285750" eaLnBrk="1" hangingPunct="1">
              <a:lnSpc>
                <a:spcPct val="90000"/>
              </a:lnSpc>
            </a:pPr>
            <a:r>
              <a:rPr lang="bg-BG" sz="1400" dirty="0" smtClean="0">
                <a:solidFill>
                  <a:schemeClr val="tx1"/>
                </a:solidFill>
                <a:latin typeface="Arial" charset="0"/>
              </a:rPr>
              <a:t>Броят на децата в училище намалява</a:t>
            </a:r>
            <a:r>
              <a:rPr lang="en-US" sz="14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bg-BG" sz="1400" dirty="0" smtClean="0">
                <a:solidFill>
                  <a:schemeClr val="tx1"/>
                </a:solidFill>
                <a:latin typeface="Arial" charset="0"/>
              </a:rPr>
              <a:t>поради:</a:t>
            </a:r>
          </a:p>
          <a:p>
            <a:pPr marL="674688" lvl="1" indent="-285750" eaLnBrk="1" hangingPunct="1">
              <a:lnSpc>
                <a:spcPct val="90000"/>
              </a:lnSpc>
            </a:pPr>
            <a:r>
              <a:rPr lang="bg-BG" sz="1200" dirty="0" smtClean="0">
                <a:solidFill>
                  <a:schemeClr val="tx1"/>
                </a:solidFill>
                <a:latin typeface="Arial" charset="0"/>
              </a:rPr>
              <a:t>спада на раждаемостта</a:t>
            </a:r>
          </a:p>
          <a:p>
            <a:pPr marL="674688" lvl="1" indent="-285750" eaLnBrk="1" hangingPunct="1">
              <a:lnSpc>
                <a:spcPct val="90000"/>
              </a:lnSpc>
            </a:pPr>
            <a:r>
              <a:rPr lang="bg-BG" sz="1200" dirty="0" smtClean="0">
                <a:solidFill>
                  <a:schemeClr val="tx1"/>
                </a:solidFill>
                <a:latin typeface="Arial" charset="0"/>
              </a:rPr>
              <a:t>миграционните процеси</a:t>
            </a:r>
          </a:p>
          <a:p>
            <a:pPr marL="92075" indent="0" eaLnBrk="1" hangingPunct="1">
              <a:lnSpc>
                <a:spcPct val="90000"/>
              </a:lnSpc>
              <a:buFont typeface="Arial" charset="0"/>
              <a:buNone/>
            </a:pPr>
            <a:endParaRPr lang="bg-BG" sz="1400" dirty="0" smtClean="0">
              <a:solidFill>
                <a:schemeClr val="tx1"/>
              </a:solidFill>
              <a:latin typeface="Arial" charset="0"/>
            </a:endParaRPr>
          </a:p>
          <a:p>
            <a:pPr marL="377825" indent="-285750" eaLnBrk="1" hangingPunct="1">
              <a:lnSpc>
                <a:spcPct val="90000"/>
              </a:lnSpc>
            </a:pPr>
            <a:r>
              <a:rPr lang="bg-BG" sz="1400" dirty="0" smtClean="0">
                <a:solidFill>
                  <a:schemeClr val="tx1"/>
                </a:solidFill>
                <a:latin typeface="Arial" charset="0"/>
              </a:rPr>
              <a:t>Делът на отпадащите е устойчив - около 2% на година. </a:t>
            </a:r>
          </a:p>
          <a:p>
            <a:pPr marL="92075" indent="0" eaLnBrk="1" hangingPunct="1">
              <a:lnSpc>
                <a:spcPct val="90000"/>
              </a:lnSpc>
              <a:buFont typeface="Arial" charset="0"/>
              <a:buNone/>
            </a:pPr>
            <a:endParaRPr lang="bg-BG" sz="1400" i="1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6866" name="Text Box 5"/>
          <p:cNvSpPr txBox="1">
            <a:spLocks noChangeArrowheads="1"/>
          </p:cNvSpPr>
          <p:nvPr/>
        </p:nvSpPr>
        <p:spPr bwMode="auto">
          <a:xfrm>
            <a:off x="7019925" y="6021288"/>
            <a:ext cx="15128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rgbClr val="93A299"/>
              </a:buClr>
              <a:buFont typeface="Arial" charset="0"/>
              <a:buChar char="•"/>
            </a:pPr>
            <a:r>
              <a:rPr lang="bg-BG" sz="1000" i="1" dirty="0">
                <a:solidFill>
                  <a:srgbClr val="564B3C"/>
                </a:solidFill>
                <a:latin typeface="Book Antiqua" pitchFamily="18" charset="0"/>
              </a:rPr>
              <a:t>Източник:</a:t>
            </a:r>
            <a:r>
              <a:rPr lang="en-US" sz="1000" i="1" dirty="0">
                <a:solidFill>
                  <a:srgbClr val="564B3C"/>
                </a:solidFill>
                <a:latin typeface="Book Antiqua" pitchFamily="18" charset="0"/>
              </a:rPr>
              <a:t> </a:t>
            </a:r>
            <a:r>
              <a:rPr lang="bg-BG" sz="1000" dirty="0">
                <a:solidFill>
                  <a:srgbClr val="564B3C"/>
                </a:solidFill>
                <a:latin typeface="Book Antiqua" pitchFamily="18" charset="0"/>
              </a:rPr>
              <a:t>НСИ 2012</a:t>
            </a:r>
          </a:p>
          <a:p>
            <a:endParaRPr lang="bg-BG" sz="1000" dirty="0">
              <a:solidFill>
                <a:srgbClr val="000000"/>
              </a:solidFill>
              <a:latin typeface="Book Antiqua" pitchFamily="18" charset="0"/>
            </a:endParaRPr>
          </a:p>
        </p:txBody>
      </p:sp>
      <p:pic>
        <p:nvPicPr>
          <p:cNvPr id="36867" name="Content Placeholder 3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94115" y="2551113"/>
            <a:ext cx="5327650" cy="315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8" name="Rectangle 7"/>
          <p:cNvSpPr>
            <a:spLocks/>
          </p:cNvSpPr>
          <p:nvPr/>
        </p:nvSpPr>
        <p:spPr bwMode="auto">
          <a:xfrm>
            <a:off x="468313" y="1628775"/>
            <a:ext cx="822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228600" algn="ctr"/>
            <a:endParaRPr lang="bg-BG" sz="2400">
              <a:solidFill>
                <a:srgbClr val="564B3C"/>
              </a:solidFill>
              <a:latin typeface="Century Gothic" pitchFamily="34" charset="0"/>
            </a:endParaRPr>
          </a:p>
        </p:txBody>
      </p:sp>
      <p:sp>
        <p:nvSpPr>
          <p:cNvPr id="36869" name="Rectangle 8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bg-BG" sz="2400" b="1" cap="none" dirty="0" smtClean="0"/>
              <a:t> Устойчивост на дела на отпадащите</a:t>
            </a:r>
          </a:p>
        </p:txBody>
      </p:sp>
      <p:sp>
        <p:nvSpPr>
          <p:cNvPr id="36870" name="Text Box 7"/>
          <p:cNvSpPr txBox="1">
            <a:spLocks noChangeArrowheads="1"/>
          </p:cNvSpPr>
          <p:nvPr/>
        </p:nvSpPr>
        <p:spPr bwMode="auto">
          <a:xfrm>
            <a:off x="4391025" y="2276475"/>
            <a:ext cx="41417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bg-BG" sz="1200" b="1"/>
              <a:t>Съотношение учащи/напуснали – общо по години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826</TotalTime>
  <Words>1581</Words>
  <Application>Microsoft Office PowerPoint</Application>
  <PresentationFormat>On-screen Show (4:3)</PresentationFormat>
  <Paragraphs>243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Apothecary</vt:lpstr>
      <vt:lpstr>1_Apothecary</vt:lpstr>
      <vt:lpstr>Училищно образование</vt:lpstr>
      <vt:lpstr>СЪДЪРЖАНИЕ</vt:lpstr>
      <vt:lpstr>Ролята на училищното образование В ИНДИВИДУАЛЕН И НАЦИОНАЛЕН ПЛАН</vt:lpstr>
      <vt:lpstr>                                                          </vt:lpstr>
      <vt:lpstr>2. Училищното образование днес:  СЪСТОЯНИЕ И КЛЮЧОВИ ПРЕДИЗВИКАТЕЛСТВА</vt:lpstr>
      <vt:lpstr>2.1. Училищното образование днес:  ПРОБЛЕМЪТ С ОБХВАТА И ОТПАДАНЕТО</vt:lpstr>
      <vt:lpstr>В допълнение</vt:lpstr>
      <vt:lpstr> Подобряване на обхвата</vt:lpstr>
      <vt:lpstr> Устойчивост на дела на отпадащите</vt:lpstr>
      <vt:lpstr> Ранно напускане на училище</vt:lpstr>
      <vt:lpstr>Кой и кога напуска училище?</vt:lpstr>
      <vt:lpstr>Основни причини за отпадане</vt:lpstr>
      <vt:lpstr>2.2. Училищното образование днес:  ПРОБЛЕМЪТ С КАЧЕСТВОТО</vt:lpstr>
      <vt:lpstr>Езикови компетенции - български език</vt:lpstr>
      <vt:lpstr> Математически познания</vt:lpstr>
      <vt:lpstr>Научни познания</vt:lpstr>
      <vt:lpstr>ИКТ умения</vt:lpstr>
      <vt:lpstr>Защо качеството на училищното образование е важно: знания, умения и компетентности? </vt:lpstr>
      <vt:lpstr> Подготовката на учителите</vt:lpstr>
      <vt:lpstr> Съотношението: учители/ученици</vt:lpstr>
      <vt:lpstr>Учителската професия: младите учители</vt:lpstr>
      <vt:lpstr>Връзката „качество-кадри“</vt:lpstr>
      <vt:lpstr>PowerPoint Presentation</vt:lpstr>
      <vt:lpstr>3. Училищното образование 2014-2020г. : КЛЮЧОВИ ЦЕЛИ И ИНВЕСТИЦИОННИ ПРИОРИТЕТИ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Училищно образование</dc:title>
  <dc:creator/>
  <cp:lastModifiedBy>Ivan Vasilev</cp:lastModifiedBy>
  <cp:revision>98</cp:revision>
  <dcterms:created xsi:type="dcterms:W3CDTF">2006-08-16T00:00:00Z</dcterms:created>
  <dcterms:modified xsi:type="dcterms:W3CDTF">2012-05-18T19:00:41Z</dcterms:modified>
</cp:coreProperties>
</file>