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6" r:id="rId3"/>
    <p:sldId id="277" r:id="rId4"/>
    <p:sldId id="260" r:id="rId5"/>
    <p:sldId id="270" r:id="rId6"/>
    <p:sldId id="271" r:id="rId7"/>
    <p:sldId id="268" r:id="rId8"/>
    <p:sldId id="267" r:id="rId9"/>
    <p:sldId id="272" r:id="rId10"/>
    <p:sldId id="282" r:id="rId11"/>
    <p:sldId id="283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94" d="100"/>
          <a:sy n="94" d="100"/>
        </p:scale>
        <p:origin x="-4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Local%20Settings\Temporary%20Internet%20Files\Content.Outlook\PFQFHI1F\Tables%20POO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ome\Desktop\Savet\Tables%20POO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.Vasilev\Local%20Settings\Temporary%20Internet%20Files\Content.Outlook\PFQFHI1F\Tables%20POO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Професионални</a:t>
            </a:r>
            <a:r>
              <a:rPr lang="bg-BG" sz="1200" baseline="0"/>
              <a:t> училища по вид</a:t>
            </a:r>
            <a:endParaRPr lang="en-US" sz="1200"/>
          </a:p>
        </c:rich>
      </c:tx>
      <c:layout>
        <c:manualLayout>
          <c:xMode val="edge"/>
          <c:yMode val="edge"/>
          <c:x val="0.1501208336587464"/>
          <c:y val="2.351697975317664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'[Tables POO.xls]Слайд 4'!$A$18</c:f>
              <c:strCache>
                <c:ptCount val="1"/>
                <c:pt idx="0">
                  <c:v>Общо</c:v>
                </c:pt>
              </c:strCache>
            </c:strRef>
          </c:tx>
          <c:invertIfNegative val="0"/>
          <c:cat>
            <c:strRef>
              <c:f>'[Tables POO.xls]Слайд 4'!$B$17:$I$17</c:f>
              <c:strCache>
                <c:ptCount val="8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</c:strCache>
            </c:strRef>
          </c:cat>
          <c:val>
            <c:numRef>
              <c:f>'[Tables POO.xls]Слайд 4'!$B$18:$I$18</c:f>
              <c:numCache>
                <c:formatCode>General</c:formatCode>
                <c:ptCount val="8"/>
                <c:pt idx="0">
                  <c:v>500</c:v>
                </c:pt>
                <c:pt idx="1">
                  <c:v>495</c:v>
                </c:pt>
                <c:pt idx="2">
                  <c:v>506</c:v>
                </c:pt>
                <c:pt idx="3">
                  <c:v>503</c:v>
                </c:pt>
                <c:pt idx="4">
                  <c:v>487</c:v>
                </c:pt>
                <c:pt idx="5">
                  <c:v>487</c:v>
                </c:pt>
                <c:pt idx="6">
                  <c:v>484</c:v>
                </c:pt>
                <c:pt idx="7">
                  <c:v>477</c:v>
                </c:pt>
              </c:numCache>
            </c:numRef>
          </c:val>
        </c:ser>
        <c:ser>
          <c:idx val="1"/>
          <c:order val="1"/>
          <c:tx>
            <c:strRef>
              <c:f>'[Tables POO.xls]Слайд 4'!$A$19</c:f>
              <c:strCache>
                <c:ptCount val="1"/>
                <c:pt idx="0">
                  <c:v>Училища по изкуствата</c:v>
                </c:pt>
              </c:strCache>
            </c:strRef>
          </c:tx>
          <c:invertIfNegative val="0"/>
          <c:cat>
            <c:strRef>
              <c:f>'[Tables POO.xls]Слайд 4'!$B$17:$I$17</c:f>
              <c:strCache>
                <c:ptCount val="8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</c:strCache>
            </c:strRef>
          </c:cat>
          <c:val>
            <c:numRef>
              <c:f>'[Tables POO.xls]Слайд 4'!$B$19:$I$19</c:f>
              <c:numCache>
                <c:formatCode>General</c:formatCode>
                <c:ptCount val="8"/>
                <c:pt idx="0">
                  <c:v>19</c:v>
                </c:pt>
                <c:pt idx="1">
                  <c:v>20</c:v>
                </c:pt>
                <c:pt idx="2">
                  <c:v>20</c:v>
                </c:pt>
                <c:pt idx="3">
                  <c:v>21</c:v>
                </c:pt>
                <c:pt idx="4">
                  <c:v>21</c:v>
                </c:pt>
                <c:pt idx="5">
                  <c:v>21</c:v>
                </c:pt>
                <c:pt idx="6">
                  <c:v>21</c:v>
                </c:pt>
                <c:pt idx="7">
                  <c:v>22</c:v>
                </c:pt>
              </c:numCache>
            </c:numRef>
          </c:val>
        </c:ser>
        <c:ser>
          <c:idx val="2"/>
          <c:order val="2"/>
          <c:tx>
            <c:strRef>
              <c:f>'[Tables POO.xls]Слайд 4'!$A$20</c:f>
              <c:strCache>
                <c:ptCount val="1"/>
                <c:pt idx="0">
                  <c:v>Професионални гимназии 1</c:v>
                </c:pt>
              </c:strCache>
            </c:strRef>
          </c:tx>
          <c:invertIfNegative val="0"/>
          <c:cat>
            <c:strRef>
              <c:f>'[Tables POO.xls]Слайд 4'!$B$17:$I$17</c:f>
              <c:strCache>
                <c:ptCount val="8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</c:strCache>
            </c:strRef>
          </c:cat>
          <c:val>
            <c:numRef>
              <c:f>'[Tables POO.xls]Слайд 4'!$B$20:$I$20</c:f>
              <c:numCache>
                <c:formatCode>General</c:formatCode>
                <c:ptCount val="8"/>
                <c:pt idx="0">
                  <c:v>459</c:v>
                </c:pt>
                <c:pt idx="1">
                  <c:v>453</c:v>
                </c:pt>
                <c:pt idx="2">
                  <c:v>458</c:v>
                </c:pt>
                <c:pt idx="3">
                  <c:v>449</c:v>
                </c:pt>
                <c:pt idx="4">
                  <c:v>433</c:v>
                </c:pt>
                <c:pt idx="5">
                  <c:v>422</c:v>
                </c:pt>
                <c:pt idx="6">
                  <c:v>422</c:v>
                </c:pt>
                <c:pt idx="7">
                  <c:v>414</c:v>
                </c:pt>
              </c:numCache>
            </c:numRef>
          </c:val>
        </c:ser>
        <c:ser>
          <c:idx val="3"/>
          <c:order val="3"/>
          <c:tx>
            <c:strRef>
              <c:f>'[Tables POO.xls]Слайд 4'!$A$21</c:f>
              <c:strCache>
                <c:ptCount val="1"/>
                <c:pt idx="0">
                  <c:v>Професионални колежи с прием след средно образование</c:v>
                </c:pt>
              </c:strCache>
            </c:strRef>
          </c:tx>
          <c:invertIfNegative val="0"/>
          <c:cat>
            <c:strRef>
              <c:f>'[Tables POO.xls]Слайд 4'!$B$17:$I$17</c:f>
              <c:strCache>
                <c:ptCount val="8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</c:strCache>
            </c:strRef>
          </c:cat>
          <c:val>
            <c:numRef>
              <c:f>'[Tables POO.xls]Слайд 4'!$B$21:$I$21</c:f>
              <c:numCache>
                <c:formatCode>General</c:formatCode>
                <c:ptCount val="8"/>
                <c:pt idx="0">
                  <c:v>17</c:v>
                </c:pt>
                <c:pt idx="1">
                  <c:v>17</c:v>
                </c:pt>
                <c:pt idx="2">
                  <c:v>23</c:v>
                </c:pt>
                <c:pt idx="3">
                  <c:v>28</c:v>
                </c:pt>
                <c:pt idx="4">
                  <c:v>28</c:v>
                </c:pt>
                <c:pt idx="5">
                  <c:v>39</c:v>
                </c:pt>
                <c:pt idx="6">
                  <c:v>36</c:v>
                </c:pt>
                <c:pt idx="7">
                  <c:v>36</c:v>
                </c:pt>
              </c:numCache>
            </c:numRef>
          </c:val>
        </c:ser>
        <c:ser>
          <c:idx val="4"/>
          <c:order val="4"/>
          <c:tx>
            <c:strRef>
              <c:f>'[Tables POO.xls]Слайд 4'!$A$22</c:f>
              <c:strCache>
                <c:ptCount val="1"/>
                <c:pt idx="0">
                  <c:v>Професионални училища 2</c:v>
                </c:pt>
              </c:strCache>
            </c:strRef>
          </c:tx>
          <c:invertIfNegative val="0"/>
          <c:cat>
            <c:strRef>
              <c:f>'[Tables POO.xls]Слайд 4'!$B$17:$I$17</c:f>
              <c:strCache>
                <c:ptCount val="8"/>
                <c:pt idx="0">
                  <c:v>2004/05</c:v>
                </c:pt>
                <c:pt idx="1">
                  <c:v>2005/06</c:v>
                </c:pt>
                <c:pt idx="2">
                  <c:v>2006/07</c:v>
                </c:pt>
                <c:pt idx="3">
                  <c:v>2007/08</c:v>
                </c:pt>
                <c:pt idx="4">
                  <c:v>2008/09</c:v>
                </c:pt>
                <c:pt idx="5">
                  <c:v>2009/10</c:v>
                </c:pt>
                <c:pt idx="6">
                  <c:v>2010/11</c:v>
                </c:pt>
                <c:pt idx="7">
                  <c:v>2011/12</c:v>
                </c:pt>
              </c:strCache>
            </c:strRef>
          </c:cat>
          <c:val>
            <c:numRef>
              <c:f>'[Tables POO.xls]Слайд 4'!$B$22:$I$22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798400"/>
        <c:axId val="206881920"/>
      </c:barChart>
      <c:catAx>
        <c:axId val="20579840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6881920"/>
        <c:crosses val="autoZero"/>
        <c:auto val="1"/>
        <c:lblAlgn val="ctr"/>
        <c:lblOffset val="100"/>
        <c:noMultiLvlLbl val="0"/>
      </c:catAx>
      <c:valAx>
        <c:axId val="206881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579840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Разпределение на учениците по региони и училища (2011г.)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Sheet5!$B$12</c:f>
              <c:strCache>
                <c:ptCount val="1"/>
                <c:pt idx="0">
                  <c:v>СОУ</c:v>
                </c:pt>
              </c:strCache>
            </c:strRef>
          </c:tx>
          <c:invertIfNegative val="0"/>
          <c:cat>
            <c:strRef>
              <c:f>Sheet5!$A$13:$A$23</c:f>
              <c:strCache>
                <c:ptCount val="11"/>
                <c:pt idx="0">
                  <c:v>Северозападен</c:v>
                </c:pt>
                <c:pt idx="2">
                  <c:v>Северен централен</c:v>
                </c:pt>
                <c:pt idx="4">
                  <c:v>Североизточен</c:v>
                </c:pt>
                <c:pt idx="6">
                  <c:v>Югоизточен</c:v>
                </c:pt>
                <c:pt idx="8">
                  <c:v>Югозападен </c:v>
                </c:pt>
                <c:pt idx="10">
                  <c:v>Южен централен</c:v>
                </c:pt>
              </c:strCache>
            </c:strRef>
          </c:cat>
          <c:val>
            <c:numRef>
              <c:f>Sheet5!$B$13:$B$23</c:f>
              <c:numCache>
                <c:formatCode>General</c:formatCode>
                <c:ptCount val="11"/>
                <c:pt idx="0" formatCode="0">
                  <c:v>3684</c:v>
                </c:pt>
                <c:pt idx="2" formatCode="0">
                  <c:v>3250</c:v>
                </c:pt>
                <c:pt idx="4" formatCode="0">
                  <c:v>4191</c:v>
                </c:pt>
                <c:pt idx="6" formatCode="0">
                  <c:v>4504</c:v>
                </c:pt>
                <c:pt idx="8" formatCode="0">
                  <c:v>10179</c:v>
                </c:pt>
                <c:pt idx="10" formatCode="0">
                  <c:v>6191</c:v>
                </c:pt>
              </c:numCache>
            </c:numRef>
          </c:val>
        </c:ser>
        <c:ser>
          <c:idx val="1"/>
          <c:order val="1"/>
          <c:tx>
            <c:strRef>
              <c:f>Sheet5!$C$12</c:f>
              <c:strCache>
                <c:ptCount val="1"/>
                <c:pt idx="0">
                  <c:v>Изкуства</c:v>
                </c:pt>
              </c:strCache>
            </c:strRef>
          </c:tx>
          <c:invertIfNegative val="0"/>
          <c:cat>
            <c:strRef>
              <c:f>Sheet5!$A$13:$A$23</c:f>
              <c:strCache>
                <c:ptCount val="11"/>
                <c:pt idx="0">
                  <c:v>Северозападен</c:v>
                </c:pt>
                <c:pt idx="2">
                  <c:v>Северен централен</c:v>
                </c:pt>
                <c:pt idx="4">
                  <c:v>Североизточен</c:v>
                </c:pt>
                <c:pt idx="6">
                  <c:v>Югоизточен</c:v>
                </c:pt>
                <c:pt idx="8">
                  <c:v>Югозападен </c:v>
                </c:pt>
                <c:pt idx="10">
                  <c:v>Южен централен</c:v>
                </c:pt>
              </c:strCache>
            </c:strRef>
          </c:cat>
          <c:val>
            <c:numRef>
              <c:f>Sheet5!$C$13:$C$23</c:f>
              <c:numCache>
                <c:formatCode>General</c:formatCode>
                <c:ptCount val="11"/>
                <c:pt idx="0" formatCode="0">
                  <c:v>73</c:v>
                </c:pt>
                <c:pt idx="2" formatCode="0">
                  <c:v>71</c:v>
                </c:pt>
                <c:pt idx="4" formatCode="0">
                  <c:v>62</c:v>
                </c:pt>
                <c:pt idx="6" formatCode="0">
                  <c:v>170</c:v>
                </c:pt>
                <c:pt idx="8" formatCode="0">
                  <c:v>277</c:v>
                </c:pt>
                <c:pt idx="10" formatCode="0">
                  <c:v>165</c:v>
                </c:pt>
              </c:numCache>
            </c:numRef>
          </c:val>
        </c:ser>
        <c:ser>
          <c:idx val="2"/>
          <c:order val="2"/>
          <c:tx>
            <c:strRef>
              <c:f>Sheet5!$D$12</c:f>
              <c:strCache>
                <c:ptCount val="1"/>
                <c:pt idx="0">
                  <c:v>ПГ (ІІІ степен)</c:v>
                </c:pt>
              </c:strCache>
            </c:strRef>
          </c:tx>
          <c:invertIfNegative val="0"/>
          <c:cat>
            <c:strRef>
              <c:f>Sheet5!$A$13:$A$23</c:f>
              <c:strCache>
                <c:ptCount val="11"/>
                <c:pt idx="0">
                  <c:v>Северозападен</c:v>
                </c:pt>
                <c:pt idx="2">
                  <c:v>Северен централен</c:v>
                </c:pt>
                <c:pt idx="4">
                  <c:v>Североизточен</c:v>
                </c:pt>
                <c:pt idx="6">
                  <c:v>Югоизточен</c:v>
                </c:pt>
                <c:pt idx="8">
                  <c:v>Югозападен </c:v>
                </c:pt>
                <c:pt idx="10">
                  <c:v>Южен централен</c:v>
                </c:pt>
              </c:strCache>
            </c:strRef>
          </c:cat>
          <c:val>
            <c:numRef>
              <c:f>Sheet5!$D$13:$D$23</c:f>
              <c:numCache>
                <c:formatCode>General</c:formatCode>
                <c:ptCount val="11"/>
                <c:pt idx="0" formatCode="0">
                  <c:v>2530</c:v>
                </c:pt>
                <c:pt idx="2" formatCode="0">
                  <c:v>3040</c:v>
                </c:pt>
                <c:pt idx="4" formatCode="0">
                  <c:v>2411</c:v>
                </c:pt>
                <c:pt idx="6" formatCode="0">
                  <c:v>3561</c:v>
                </c:pt>
                <c:pt idx="8" formatCode="0">
                  <c:v>5427</c:v>
                </c:pt>
                <c:pt idx="10" formatCode="0">
                  <c:v>4355</c:v>
                </c:pt>
              </c:numCache>
            </c:numRef>
          </c:val>
        </c:ser>
        <c:ser>
          <c:idx val="3"/>
          <c:order val="3"/>
          <c:tx>
            <c:strRef>
              <c:f>Sheet5!$E$12</c:f>
              <c:strCache>
                <c:ptCount val="1"/>
                <c:pt idx="0">
                  <c:v>ПГ и ПУ (ІІ степен)</c:v>
                </c:pt>
              </c:strCache>
            </c:strRef>
          </c:tx>
          <c:invertIfNegative val="0"/>
          <c:cat>
            <c:strRef>
              <c:f>Sheet5!$A$13:$A$23</c:f>
              <c:strCache>
                <c:ptCount val="11"/>
                <c:pt idx="0">
                  <c:v>Северозападен</c:v>
                </c:pt>
                <c:pt idx="2">
                  <c:v>Северен централен</c:v>
                </c:pt>
                <c:pt idx="4">
                  <c:v>Североизточен</c:v>
                </c:pt>
                <c:pt idx="6">
                  <c:v>Югоизточен</c:v>
                </c:pt>
                <c:pt idx="8">
                  <c:v>Югозападен </c:v>
                </c:pt>
                <c:pt idx="10">
                  <c:v>Южен централен</c:v>
                </c:pt>
              </c:strCache>
            </c:strRef>
          </c:cat>
          <c:val>
            <c:numRef>
              <c:f>Sheet5!$E$13:$E$23</c:f>
              <c:numCache>
                <c:formatCode>General</c:formatCode>
                <c:ptCount val="11"/>
                <c:pt idx="0" formatCode="0">
                  <c:v>1364</c:v>
                </c:pt>
                <c:pt idx="2" formatCode="0">
                  <c:v>1041</c:v>
                </c:pt>
                <c:pt idx="4" formatCode="0">
                  <c:v>1523</c:v>
                </c:pt>
                <c:pt idx="6" formatCode="0">
                  <c:v>877</c:v>
                </c:pt>
                <c:pt idx="8" formatCode="0">
                  <c:v>1853</c:v>
                </c:pt>
                <c:pt idx="10" formatCode="0">
                  <c:v>1630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2212480"/>
        <c:axId val="202214016"/>
      </c:barChart>
      <c:catAx>
        <c:axId val="20221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000"/>
            </a:pPr>
            <a:endParaRPr lang="bg-BG"/>
          </a:p>
        </c:txPr>
        <c:crossAx val="20221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2214016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/>
            </a:pPr>
            <a:endParaRPr lang="bg-BG"/>
          </a:p>
        </c:txPr>
        <c:crossAx val="20221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5922438839530084"/>
          <c:y val="0.92494472434582919"/>
          <c:w val="0.50493575716798467"/>
          <c:h val="5.6289956155200473E-2"/>
        </c:manualLayout>
      </c:layout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/>
            </a:pPr>
            <a:r>
              <a:rPr lang="bg-BG" sz="1100" b="1"/>
              <a:t>Завършили</a:t>
            </a:r>
            <a:r>
              <a:rPr lang="bg-BG" sz="1100" b="1" baseline="0"/>
              <a:t> средно професионално образование по вид училище</a:t>
            </a:r>
            <a:endParaRPr lang="en-US" sz="1100" b="1"/>
          </a:p>
        </c:rich>
      </c:tx>
      <c:layout>
        <c:manualLayout>
          <c:xMode val="edge"/>
          <c:yMode val="edge"/>
          <c:x val="0.18859106965350622"/>
          <c:y val="2.9416484467390737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'[Tables POO.xls]Слайд 7'!$A$4</c:f>
              <c:strCache>
                <c:ptCount val="1"/>
                <c:pt idx="0">
                  <c:v>Общо</c:v>
                </c:pt>
              </c:strCache>
            </c:strRef>
          </c:tx>
          <c:invertIfNegative val="0"/>
          <c:cat>
            <c:numRef>
              <c:f>'[Tables POO.xls]Слайд 7'!$B$3:$F$3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'[Tables POO.xls]Слайд 7'!$B$4:$F$4</c:f>
              <c:numCache>
                <c:formatCode>General</c:formatCode>
                <c:ptCount val="5"/>
                <c:pt idx="0">
                  <c:v>39500</c:v>
                </c:pt>
                <c:pt idx="1">
                  <c:v>33506</c:v>
                </c:pt>
                <c:pt idx="2">
                  <c:v>33449</c:v>
                </c:pt>
                <c:pt idx="3">
                  <c:v>30562</c:v>
                </c:pt>
                <c:pt idx="4">
                  <c:v>30430</c:v>
                </c:pt>
              </c:numCache>
            </c:numRef>
          </c:val>
        </c:ser>
        <c:ser>
          <c:idx val="1"/>
          <c:order val="1"/>
          <c:tx>
            <c:strRef>
              <c:f>'[Tables POO.xls]Слайд 7'!$A$5</c:f>
              <c:strCache>
                <c:ptCount val="1"/>
                <c:pt idx="0">
                  <c:v>В училища по изкуствата (III степен професионална квалификация)</c:v>
                </c:pt>
              </c:strCache>
            </c:strRef>
          </c:tx>
          <c:invertIfNegative val="0"/>
          <c:cat>
            <c:numRef>
              <c:f>'[Tables POO.xls]Слайд 7'!$B$3:$F$3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'[Tables POO.xls]Слайд 7'!$B$5:$F$5</c:f>
              <c:numCache>
                <c:formatCode>General</c:formatCode>
                <c:ptCount val="5"/>
                <c:pt idx="0">
                  <c:v>767</c:v>
                </c:pt>
                <c:pt idx="1">
                  <c:v>806</c:v>
                </c:pt>
                <c:pt idx="2">
                  <c:v>794</c:v>
                </c:pt>
                <c:pt idx="3">
                  <c:v>718</c:v>
                </c:pt>
                <c:pt idx="4">
                  <c:v>818</c:v>
                </c:pt>
              </c:numCache>
            </c:numRef>
          </c:val>
        </c:ser>
        <c:ser>
          <c:idx val="2"/>
          <c:order val="2"/>
          <c:tx>
            <c:strRef>
              <c:f>'[Tables POO.xls]Слайд 7'!$A$6</c:f>
              <c:strCache>
                <c:ptCount val="1"/>
                <c:pt idx="0">
                  <c:v>В професионални гимназии (III степен професионална квалификация)</c:v>
                </c:pt>
              </c:strCache>
            </c:strRef>
          </c:tx>
          <c:invertIfNegative val="0"/>
          <c:cat>
            <c:numRef>
              <c:f>'[Tables POO.xls]Слайд 7'!$B$3:$F$3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'[Tables POO.xls]Слайд 7'!$B$6:$F$6</c:f>
              <c:numCache>
                <c:formatCode>General</c:formatCode>
                <c:ptCount val="5"/>
                <c:pt idx="0">
                  <c:v>28892</c:v>
                </c:pt>
                <c:pt idx="1">
                  <c:v>24719</c:v>
                </c:pt>
                <c:pt idx="2">
                  <c:v>24978</c:v>
                </c:pt>
                <c:pt idx="3">
                  <c:v>22346</c:v>
                </c:pt>
                <c:pt idx="4">
                  <c:v>21324</c:v>
                </c:pt>
              </c:numCache>
            </c:numRef>
          </c:val>
        </c:ser>
        <c:ser>
          <c:idx val="3"/>
          <c:order val="3"/>
          <c:tx>
            <c:strRef>
              <c:f>'[Tables POO.xls]Слайд 7'!$A$7</c:f>
              <c:strCache>
                <c:ptCount val="1"/>
                <c:pt idx="0">
                  <c:v>В професионални гимназии и училища (II степен професионална квалификация)</c:v>
                </c:pt>
              </c:strCache>
            </c:strRef>
          </c:tx>
          <c:invertIfNegative val="0"/>
          <c:cat>
            <c:numRef>
              <c:f>'[Tables POO.xls]Слайд 7'!$B$3:$F$3</c:f>
              <c:numCache>
                <c:formatCode>General</c:formatCode>
                <c:ptCount val="5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</c:numCache>
            </c:numRef>
          </c:cat>
          <c:val>
            <c:numRef>
              <c:f>'[Tables POO.xls]Слайд 7'!$B$7:$F$7</c:f>
              <c:numCache>
                <c:formatCode>General</c:formatCode>
                <c:ptCount val="5"/>
                <c:pt idx="0">
                  <c:v>9841</c:v>
                </c:pt>
                <c:pt idx="1">
                  <c:v>7981</c:v>
                </c:pt>
                <c:pt idx="2">
                  <c:v>7677</c:v>
                </c:pt>
                <c:pt idx="3">
                  <c:v>7498</c:v>
                </c:pt>
                <c:pt idx="4">
                  <c:v>8288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799296"/>
        <c:axId val="193800832"/>
      </c:barChart>
      <c:catAx>
        <c:axId val="19379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3800832"/>
        <c:crosses val="autoZero"/>
        <c:auto val="1"/>
        <c:lblAlgn val="ctr"/>
        <c:lblOffset val="100"/>
        <c:noMultiLvlLbl val="0"/>
      </c:catAx>
      <c:valAx>
        <c:axId val="1938008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3799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379308836395455"/>
          <c:y val="4.6250000000000013E-2"/>
          <c:w val="0.33954024496937885"/>
          <c:h val="0.9351618547681539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bg-BG" sz="1200"/>
              <a:t>Квалификация на преподавателите в професионалните училща</a:t>
            </a:r>
            <a:endParaRPr lang="en-US" sz="12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'[Tables POO.xls]Слайд 10'!$B$4</c:f>
              <c:strCache>
                <c:ptCount val="1"/>
                <c:pt idx="0">
                  <c:v>2009/10</c:v>
                </c:pt>
              </c:strCache>
            </c:strRef>
          </c:tx>
          <c:invertIfNegative val="0"/>
          <c:cat>
            <c:strRef>
              <c:f>'[Tables POO.xls]Слайд 10'!$A$5:$A$8</c:f>
              <c:strCache>
                <c:ptCount val="4"/>
                <c:pt idx="0">
                  <c:v>Общо</c:v>
                </c:pt>
                <c:pt idx="1">
                  <c:v>Висше - бакалавър и магистър</c:v>
                </c:pt>
                <c:pt idx="2">
                  <c:v>Висше - професионален бакалавър</c:v>
                </c:pt>
                <c:pt idx="3">
                  <c:v>Средно</c:v>
                </c:pt>
              </c:strCache>
            </c:strRef>
          </c:cat>
          <c:val>
            <c:numRef>
              <c:f>'[Tables POO.xls]Слайд 10'!$B$5:$B$8</c:f>
              <c:numCache>
                <c:formatCode>General</c:formatCode>
                <c:ptCount val="4"/>
                <c:pt idx="0">
                  <c:v>14557</c:v>
                </c:pt>
                <c:pt idx="1">
                  <c:v>13351</c:v>
                </c:pt>
                <c:pt idx="2">
                  <c:v>1085</c:v>
                </c:pt>
                <c:pt idx="3">
                  <c:v>121</c:v>
                </c:pt>
              </c:numCache>
            </c:numRef>
          </c:val>
        </c:ser>
        <c:ser>
          <c:idx val="1"/>
          <c:order val="1"/>
          <c:tx>
            <c:strRef>
              <c:f>'[Tables POO.xls]Слайд 10'!$C$4</c:f>
              <c:strCache>
                <c:ptCount val="1"/>
                <c:pt idx="0">
                  <c:v>2010/11</c:v>
                </c:pt>
              </c:strCache>
            </c:strRef>
          </c:tx>
          <c:invertIfNegative val="0"/>
          <c:cat>
            <c:strRef>
              <c:f>'[Tables POO.xls]Слайд 10'!$A$5:$A$8</c:f>
              <c:strCache>
                <c:ptCount val="4"/>
                <c:pt idx="0">
                  <c:v>Общо</c:v>
                </c:pt>
                <c:pt idx="1">
                  <c:v>Висше - бакалавър и магистър</c:v>
                </c:pt>
                <c:pt idx="2">
                  <c:v>Висше - професионален бакалавър</c:v>
                </c:pt>
                <c:pt idx="3">
                  <c:v>Средно</c:v>
                </c:pt>
              </c:strCache>
            </c:strRef>
          </c:cat>
          <c:val>
            <c:numRef>
              <c:f>'[Tables POO.xls]Слайд 10'!$C$5:$C$8</c:f>
              <c:numCache>
                <c:formatCode>General</c:formatCode>
                <c:ptCount val="4"/>
                <c:pt idx="0">
                  <c:v>13841</c:v>
                </c:pt>
                <c:pt idx="1">
                  <c:v>12824</c:v>
                </c:pt>
                <c:pt idx="2">
                  <c:v>907</c:v>
                </c:pt>
                <c:pt idx="3">
                  <c:v>110</c:v>
                </c:pt>
              </c:numCache>
            </c:numRef>
          </c:val>
        </c:ser>
        <c:ser>
          <c:idx val="2"/>
          <c:order val="2"/>
          <c:tx>
            <c:strRef>
              <c:f>'[Tables POO.xls]Слайд 10'!$D$4</c:f>
              <c:strCache>
                <c:ptCount val="1"/>
                <c:pt idx="0">
                  <c:v>2011/12</c:v>
                </c:pt>
              </c:strCache>
            </c:strRef>
          </c:tx>
          <c:invertIfNegative val="0"/>
          <c:cat>
            <c:strRef>
              <c:f>'[Tables POO.xls]Слайд 10'!$A$5:$A$8</c:f>
              <c:strCache>
                <c:ptCount val="4"/>
                <c:pt idx="0">
                  <c:v>Общо</c:v>
                </c:pt>
                <c:pt idx="1">
                  <c:v>Висше - бакалавър и магистър</c:v>
                </c:pt>
                <c:pt idx="2">
                  <c:v>Висше - професионален бакалавър</c:v>
                </c:pt>
                <c:pt idx="3">
                  <c:v>Средно</c:v>
                </c:pt>
              </c:strCache>
            </c:strRef>
          </c:cat>
          <c:val>
            <c:numRef>
              <c:f>'[Tables POO.xls]Слайд 10'!$D$5:$D$8</c:f>
              <c:numCache>
                <c:formatCode>General</c:formatCode>
                <c:ptCount val="4"/>
                <c:pt idx="0">
                  <c:v>13056</c:v>
                </c:pt>
                <c:pt idx="1">
                  <c:v>12192</c:v>
                </c:pt>
                <c:pt idx="2">
                  <c:v>765</c:v>
                </c:pt>
                <c:pt idx="3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2406144"/>
        <c:axId val="202424320"/>
      </c:barChart>
      <c:catAx>
        <c:axId val="2024061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bg-BG"/>
          </a:p>
        </c:txPr>
        <c:crossAx val="202424320"/>
        <c:crosses val="autoZero"/>
        <c:auto val="1"/>
        <c:lblAlgn val="ctr"/>
        <c:lblOffset val="100"/>
        <c:noMultiLvlLbl val="0"/>
      </c:catAx>
      <c:valAx>
        <c:axId val="2024243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bg-BG"/>
          </a:p>
        </c:txPr>
        <c:crossAx val="2024061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bg-BG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bg-BG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0" baseline="0">
                <a:effectLst/>
              </a:rPr>
              <a:t>Ученици след средно образование за придобиване на тесни</a:t>
            </a:r>
            <a:endParaRPr lang="bg-BG" sz="1100">
              <a:effectLst/>
            </a:endParaRPr>
          </a:p>
          <a:p>
            <a:pPr>
              <a:defRPr/>
            </a:pPr>
            <a:r>
              <a:rPr lang="bg-BG" sz="1100" b="1" i="0" baseline="0">
                <a:effectLst/>
              </a:rPr>
              <a:t>специализации - 2011/12</a:t>
            </a:r>
            <a:endParaRPr lang="bg-BG" sz="1100">
              <a:effectLst/>
            </a:endParaRPr>
          </a:p>
          <a:p>
            <a:pPr>
              <a:defRPr/>
            </a:pPr>
            <a:endParaRPr lang="bg-BG" sz="100"/>
          </a:p>
        </c:rich>
      </c:tx>
      <c:layout>
        <c:manualLayout>
          <c:xMode val="edge"/>
          <c:yMode val="edge"/>
          <c:x val="0.17308333333333334"/>
          <c:y val="4.629629629629629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'[Tables POO.xls]Слайд 8'!$B$4</c:f>
              <c:strCache>
                <c:ptCount val="1"/>
                <c:pt idx="0">
                  <c:v>2011/12</c:v>
                </c:pt>
              </c:strCache>
            </c:strRef>
          </c:tx>
          <c:invertIfNegative val="0"/>
          <c:cat>
            <c:strRef>
              <c:f>'[Tables POO.xls]Слайд 8'!$A$5:$A$12</c:f>
              <c:strCache>
                <c:ptCount val="8"/>
                <c:pt idx="0">
                  <c:v>Общо</c:v>
                </c:pt>
                <c:pt idx="1">
                  <c:v>Изкуства</c:v>
                </c:pt>
                <c:pt idx="2">
                  <c:v>Стопански науки и администрация</c:v>
                </c:pt>
                <c:pt idx="3">
                  <c:v>Технически науки и технически професии</c:v>
                </c:pt>
                <c:pt idx="4">
                  <c:v>Архитектура и строителство</c:v>
                </c:pt>
                <c:pt idx="5">
                  <c:v>Услуги за личността</c:v>
                </c:pt>
                <c:pt idx="6">
                  <c:v>Сигурност и безопасност</c:v>
                </c:pt>
                <c:pt idx="7">
                  <c:v>ИКТ</c:v>
                </c:pt>
              </c:strCache>
            </c:strRef>
          </c:cat>
          <c:val>
            <c:numRef>
              <c:f>'[Tables POO.xls]Слайд 8'!$B$5:$B$12</c:f>
              <c:numCache>
                <c:formatCode>General</c:formatCode>
                <c:ptCount val="8"/>
                <c:pt idx="0">
                  <c:v>2804</c:v>
                </c:pt>
                <c:pt idx="1">
                  <c:v>172</c:v>
                </c:pt>
                <c:pt idx="2">
                  <c:v>1318</c:v>
                </c:pt>
                <c:pt idx="3">
                  <c:v>187</c:v>
                </c:pt>
                <c:pt idx="4">
                  <c:v>80</c:v>
                </c:pt>
                <c:pt idx="5">
                  <c:v>565</c:v>
                </c:pt>
                <c:pt idx="6">
                  <c:v>426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3840256"/>
        <c:axId val="193841792"/>
      </c:barChart>
      <c:catAx>
        <c:axId val="193840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3841792"/>
        <c:crosses val="autoZero"/>
        <c:auto val="1"/>
        <c:lblAlgn val="ctr"/>
        <c:lblOffset val="100"/>
        <c:noMultiLvlLbl val="0"/>
      </c:catAx>
      <c:valAx>
        <c:axId val="1938417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38402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F8A42-8F80-4699-BA68-EFA59E2B4D2B}" type="datetimeFigureOut">
              <a:rPr lang="bg-BG" smtClean="0"/>
              <a:t>18.5.2012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BB66E-8A79-47A2-9FAB-A83768EF362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79153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BB66E-8A79-47A2-9FAB-A83768EF362B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4901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BB66E-8A79-47A2-9FAB-A83768EF362B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5015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BB66E-8A79-47A2-9FAB-A83768EF362B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3342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7" name="Rectangle 11"/>
          <p:cNvSpPr/>
          <p:nvPr/>
        </p:nvSpPr>
        <p:spPr>
          <a:xfrm>
            <a:off x="7572653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4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CB01C-6F4B-46B0-B02D-597EB8BD38AF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94DCE0AA-799D-4EF9-8C96-B41327285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0E32-EAAB-46F8-833B-E577FF904B71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D270-4832-4BFE-A37C-8BDB64284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8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4D62D-9026-41B4-B697-7F5887B10D0D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EF32-3C0E-4AD2-B0CE-9CCF5AE51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CD64-42C3-464E-BE53-5AFAB1B4434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E8AE-945C-4342-B5D5-9E3E3A404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400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1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71BFC-160A-4CD7-8F9E-140AEA6EE03F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BAED-8A5C-4471-A41D-676FE9FE5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58B29-A0AC-4BF1-83C2-F12901478E2D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4F60-4FFF-4205-BD36-025FEE484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9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9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AD1B-742A-441A-9CB0-6D44146FDD44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164A0-CB68-4F0B-983B-E2DCC6641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29F7E-3443-42C3-A640-F766DF2ADF0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B44C6-8EDF-4974-96E6-7AF886963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7816A-104A-436B-8FF5-891BB75699AE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8663C-E20E-4CCC-9E82-BCF188580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7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3"/>
            <a:ext cx="2298635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90C66-86D7-4AF9-8DDB-6909F76B152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F8012-5896-4417-9754-2F85788F9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8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1"/>
            <a:ext cx="7328515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B7598-FB4E-4C51-A6CF-DEC4E7E6ABE2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76E4-FDD2-407E-92E2-B0787F17A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403A24F-C73F-4DC0-8B64-E4889F69DAD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25DF4BE-0610-4EF1-A81E-34209EE03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 bwMode="auto">
          <a:xfrm>
            <a:off x="604838" y="3227388"/>
            <a:ext cx="6629400" cy="1219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bg-BG" sz="3200" cap="none" dirty="0" smtClean="0">
                <a:solidFill>
                  <a:srgbClr val="47534C"/>
                </a:solidFill>
              </a:rPr>
              <a:t>СРЕДНО ПРОФЕСИОНАЛНО ОБРАЗОВАНИЕ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605069" y="4581128"/>
            <a:ext cx="6553200" cy="797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625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None/>
              <a:defRPr sz="1800" kern="1200" cap="all" spc="3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5AE53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8058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8B54D"/>
              </a:buClr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bg-BG" cap="none" dirty="0" smtClean="0">
                <a:solidFill>
                  <a:schemeClr val="tx1"/>
                </a:solidFill>
              </a:rPr>
              <a:t>Съвет за образование и наука </a:t>
            </a:r>
            <a:endParaRPr lang="en-US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bg-BG" cap="none" dirty="0" smtClean="0">
                <a:solidFill>
                  <a:schemeClr val="tx1"/>
                </a:solidFill>
              </a:rPr>
              <a:t>„България 2020г.“: Национални приоритети в образованието и науката</a:t>
            </a:r>
            <a:endParaRPr lang="en-US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bg-BG" cap="none" dirty="0" smtClean="0">
                <a:solidFill>
                  <a:schemeClr val="tx1"/>
                </a:solidFill>
              </a:rPr>
              <a:t>Администрация на Президента на Република България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2.</a:t>
            </a:r>
            <a:r>
              <a:rPr lang="bg-BG" sz="2400" b="1" cap="none" dirty="0" err="1" smtClean="0"/>
              <a:t>2</a:t>
            </a:r>
            <a:r>
              <a:rPr lang="bg-BG" sz="2400" b="1" cap="none" dirty="0" smtClean="0"/>
              <a:t>. Средното професионално образование </a:t>
            </a:r>
            <a:r>
              <a:rPr lang="bg-BG" sz="2400" b="1" i="1" cap="none" dirty="0" smtClean="0"/>
              <a:t>днес</a:t>
            </a:r>
            <a:r>
              <a:rPr lang="bg-BG" sz="2400" b="1" cap="none" dirty="0"/>
              <a:t> </a:t>
            </a:r>
            <a:r>
              <a:rPr lang="bg-BG" sz="2400" b="1" cap="none" dirty="0" smtClean="0"/>
              <a:t>– </a:t>
            </a:r>
            <a:r>
              <a:rPr lang="bg-BG" sz="2600" b="1" cap="none" dirty="0" smtClean="0"/>
              <a:t>ОСНОВНИ ПРЕДИЗИВИКАТЕЛСТВА</a:t>
            </a:r>
            <a:r>
              <a:rPr lang="bg-BG" sz="2600" b="1" cap="none" dirty="0" smtClean="0"/>
              <a:t>: 1, 2, 3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>
          <a:xfrm>
            <a:off x="539750" y="1773238"/>
            <a:ext cx="8353425" cy="4895850"/>
          </a:xfrm>
        </p:spPr>
        <p:txBody>
          <a:bodyPr/>
          <a:lstStyle/>
          <a:p>
            <a:pPr indent="-342900">
              <a:lnSpc>
                <a:spcPct val="80000"/>
              </a:lnSpc>
              <a:buFont typeface="Book Antiqua" pitchFamily="18" charset="0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Липсва система за проучване, анализ и прогнозиране на потребностите от ПОО във връзка с регионалното и национално развитие (</a:t>
            </a:r>
            <a:r>
              <a:rPr lang="bg-BG" sz="1400" dirty="0">
                <a:solidFill>
                  <a:schemeClr val="tx1"/>
                </a:solidFill>
                <a:latin typeface="Arial" charset="0"/>
                <a:cs typeface="Arial" charset="0"/>
              </a:rPr>
              <a:t>в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кл. брой кадри и видове компетенции)</a:t>
            </a:r>
          </a:p>
          <a:p>
            <a:pPr indent="-342900">
              <a:lnSpc>
                <a:spcPct val="80000"/>
              </a:lnSpc>
              <a:buFont typeface="Book Antiqua" pitchFamily="18" charset="0"/>
              <a:buAutoNum type="arabicPeriod"/>
            </a:pPr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indent="-342900">
              <a:lnSpc>
                <a:spcPct val="80000"/>
              </a:lnSpc>
              <a:buFont typeface="Book Antiqua" pitchFamily="18" charset="0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Има необходимост от цялостна система за осигуряване на качеството на ПОО - концепция, нормативна уредба, институционално изграждане</a:t>
            </a:r>
          </a:p>
          <a:p>
            <a:pPr marL="747713" lvl="1" indent="-304800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необходимост от осъвременяване на процесите и стандартите </a:t>
            </a:r>
          </a:p>
          <a:p>
            <a:pPr marL="747713" lvl="1" indent="-304800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нужда от ефективна национална система за външно оценяване на качеството на ПОО </a:t>
            </a:r>
          </a:p>
          <a:p>
            <a:pPr marL="747713" lvl="1" indent="-304800">
              <a:lnSpc>
                <a:spcPct val="80000"/>
              </a:lnSpc>
            </a:pP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въвеждане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новата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образователна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структура в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системата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ПОО</a:t>
            </a:r>
          </a:p>
          <a:p>
            <a:pPr marL="747713" lvl="1" indent="-304800">
              <a:lnSpc>
                <a:spcPct val="80000"/>
              </a:lnSpc>
              <a:buFont typeface="Arial" charset="0"/>
              <a:buAutoNum type="arabicPeriod" startAt="5"/>
            </a:pP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indent="-342900">
              <a:lnSpc>
                <a:spcPct val="80000"/>
              </a:lnSpc>
              <a:buFont typeface="Wingdings" pitchFamily="2" charset="2"/>
              <a:buNone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bg-BG" sz="12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Постигнат напредък:</a:t>
            </a:r>
          </a:p>
          <a:p>
            <a:pPr marL="747713" lvl="1" indent="-304800">
              <a:lnSpc>
                <a:spcPct val="80000"/>
              </a:lnSpc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Приета Националната квалификационна рамка</a:t>
            </a:r>
          </a:p>
          <a:p>
            <a:pPr marL="747713" lvl="1" indent="-304800">
              <a:lnSpc>
                <a:spcPct val="80000"/>
              </a:lnSpc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Преминаване от учебно-предметна към модулна система в ПОО - реализирани и текущи проекти</a:t>
            </a:r>
            <a:endParaRPr lang="ru-RU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7713" lvl="1" indent="-30480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МОМН -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разработен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анализ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качеството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ПОО в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България</a:t>
            </a:r>
            <a:endParaRPr lang="ru-RU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7713" lvl="1" indent="-30480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МОМН, 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British Council -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разработване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модел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осигуряване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качеството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в ПОО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разработен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наръчник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самооценяване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професионалните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училища</a:t>
            </a:r>
          </a:p>
          <a:p>
            <a:pPr marL="747713" lvl="1" indent="-304800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ОПРЧР –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проекти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изграждане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единна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система за управление на ПОО и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подобряване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качеството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ПОО и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внедряване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европейските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инструменти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  <a:p>
            <a:pPr marL="747713" lvl="1" indent="-304800">
              <a:lnSpc>
                <a:spcPct val="80000"/>
              </a:lnSpc>
              <a:buFont typeface="Arial" charset="0"/>
              <a:buAutoNum type="arabicPeriod" startAt="5"/>
            </a:pPr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indent="-342900">
              <a:lnSpc>
                <a:spcPct val="80000"/>
              </a:lnSpc>
              <a:buFont typeface="Arial" charset="0"/>
              <a:buAutoNum type="arabicPeriod" startAt="3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Нужна е система за поддържане и повишаване на квалификацията на учители и преподаватели в ПОО и обвързването й със система за оценка на ефекта</a:t>
            </a:r>
          </a:p>
          <a:p>
            <a:pPr indent="-342900">
              <a:lnSpc>
                <a:spcPct val="80000"/>
              </a:lnSpc>
              <a:buFont typeface="Arial" charset="0"/>
              <a:buAutoNum type="arabicPeriod" startAt="3"/>
            </a:pPr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indent="-342900">
              <a:lnSpc>
                <a:spcPct val="80000"/>
              </a:lnSpc>
              <a:buFont typeface="Arial" charset="0"/>
              <a:buAutoNum type="arabicPeriod" startAt="3"/>
            </a:pP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130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600" b="1" cap="none" dirty="0" smtClean="0"/>
              <a:t>ОСНОВНИ ПРЕДИЗИВИКАТЕЛСТВА</a:t>
            </a:r>
            <a:r>
              <a:rPr lang="bg-BG" sz="2600" b="1" cap="none" dirty="0" smtClean="0"/>
              <a:t>: 4, 5, 6 </a:t>
            </a:r>
            <a:endParaRPr lang="bg-BG" sz="2600" b="1" i="1" cap="none" dirty="0" smtClean="0"/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>
          <a:xfrm>
            <a:off x="539750" y="1744663"/>
            <a:ext cx="8135938" cy="4779962"/>
          </a:xfrm>
        </p:spPr>
        <p:txBody>
          <a:bodyPr/>
          <a:lstStyle/>
          <a:p>
            <a:pPr marL="381000" indent="-381000">
              <a:lnSpc>
                <a:spcPct val="80000"/>
              </a:lnSpc>
              <a:buFont typeface="Arial" charset="0"/>
              <a:buAutoNum type="arabicPeriod"/>
            </a:pPr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indent="-342900">
              <a:lnSpc>
                <a:spcPct val="80000"/>
              </a:lnSpc>
              <a:buFont typeface="+mj-lt"/>
              <a:buAutoNum type="arabicPeriod" startAt="4"/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Необходимо е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подобряване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връзките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ПОО с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пазара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труда</a:t>
            </a:r>
          </a:p>
          <a:p>
            <a:pPr marL="381000" indent="-381000">
              <a:lnSpc>
                <a:spcPct val="80000"/>
              </a:lnSpc>
              <a:buFont typeface="Book Antiqua" pitchFamily="18" charset="0"/>
              <a:buNone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</a:p>
          <a:p>
            <a:pPr marL="381000" indent="-381000">
              <a:lnSpc>
                <a:spcPct val="80000"/>
              </a:lnSpc>
              <a:buFont typeface="Book Antiqua" pitchFamily="18" charset="0"/>
              <a:buNone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bg-BG" sz="14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bg-BG" sz="1200" i="1" dirty="0">
                <a:solidFill>
                  <a:schemeClr val="tx1"/>
                </a:solidFill>
                <a:latin typeface="Arial" charset="0"/>
                <a:cs typeface="Arial" charset="0"/>
              </a:rPr>
              <a:t>Постигнат </a:t>
            </a:r>
            <a:r>
              <a:rPr lang="bg-BG" sz="12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напредък:</a:t>
            </a: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МОМН, </a:t>
            </a:r>
            <a:r>
              <a:rPr lang="en-US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GTZ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- Германия – разработен модел за повишаване качеството на практическото обучение и ръководство за практическо обучение (реализиран проект)</a:t>
            </a: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ОПРЧР - стартиран проект за ученически практики - обучение на реални работни места</a:t>
            </a:r>
          </a:p>
          <a:p>
            <a:pPr marL="381000" indent="-381000" eaLnBrk="1" hangingPunct="1">
              <a:lnSpc>
                <a:spcPct val="80000"/>
              </a:lnSpc>
              <a:buFont typeface="Book Antiqua" pitchFamily="18" charset="0"/>
              <a:buAutoNum type="arabicPeriod" startAt="5"/>
            </a:pPr>
            <a:endParaRPr lang="ru-RU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Book Antiqua" pitchFamily="18" charset="0"/>
              <a:buAutoNum type="arabicPeriod" startAt="5"/>
            </a:pPr>
            <a:endParaRPr lang="ru-RU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 eaLnBrk="1" hangingPunct="1">
              <a:lnSpc>
                <a:spcPct val="80000"/>
              </a:lnSpc>
              <a:buFont typeface="Book Antiqua" pitchFamily="18" charset="0"/>
              <a:buAutoNum type="arabicPeriod" startAt="5"/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Нужда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изграждане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система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учене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през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целия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живот</a:t>
            </a:r>
          </a:p>
          <a:p>
            <a:pPr marL="381000" indent="-381000" eaLnBrk="1" hangingPunct="1">
              <a:lnSpc>
                <a:spcPct val="80000"/>
              </a:lnSpc>
              <a:buFont typeface="Book Antiqua" pitchFamily="18" charset="0"/>
              <a:buNone/>
            </a:pPr>
            <a:endParaRPr lang="ru-RU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>
              <a:lnSpc>
                <a:spcPct val="80000"/>
              </a:lnSpc>
              <a:buFont typeface="Book Antiqua" pitchFamily="18" charset="0"/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bg-BG" sz="1200" i="1" dirty="0">
                <a:solidFill>
                  <a:schemeClr val="tx1"/>
                </a:solidFill>
                <a:latin typeface="Arial" charset="0"/>
                <a:cs typeface="Arial" charset="0"/>
              </a:rPr>
              <a:t>Постигнат </a:t>
            </a:r>
            <a:r>
              <a:rPr lang="bg-BG" sz="12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напредък:</a:t>
            </a:r>
            <a:endParaRPr lang="bg-BG" sz="1200" i="1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Напредък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в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реализирането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Националната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стратегия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учене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през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целия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живот</a:t>
            </a: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Стартиран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проект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създаване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система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признаване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неформално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придобити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знания, умения и компетентности </a:t>
            </a: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Текущ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проект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изграждане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система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кариерно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ориентиране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в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средното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образование</a:t>
            </a: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>
              <a:lnSpc>
                <a:spcPct val="80000"/>
              </a:lnSpc>
              <a:buFont typeface="Arial" charset="0"/>
              <a:buAutoNum type="arabicPeriod" startAt="5"/>
            </a:pP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>
              <a:lnSpc>
                <a:spcPct val="80000"/>
              </a:lnSpc>
              <a:buFont typeface="Arial" charset="0"/>
              <a:buAutoNum type="arabicPeriod" startAt="5"/>
            </a:pP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>
              <a:lnSpc>
                <a:spcPct val="80000"/>
              </a:lnSpc>
              <a:buFont typeface="+mj-lt"/>
              <a:buAutoNum type="arabicPeriod" startAt="6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Нужда от осъвременени материална база, учебни материали и пособия за ПОО</a:t>
            </a:r>
          </a:p>
          <a:p>
            <a:pPr marL="381000" indent="-381000">
              <a:lnSpc>
                <a:spcPct val="80000"/>
              </a:lnSpc>
              <a:buFont typeface="Arial" charset="0"/>
              <a:buNone/>
            </a:pPr>
            <a:endParaRPr lang="ru-RU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>
              <a:lnSpc>
                <a:spcPct val="80000"/>
              </a:lnSpc>
              <a:buFont typeface="Book Antiqua" pitchFamily="18" charset="0"/>
              <a:buNone/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bg-BG" sz="1200" i="1" dirty="0">
                <a:solidFill>
                  <a:schemeClr val="tx1"/>
                </a:solidFill>
                <a:latin typeface="Arial" charset="0"/>
                <a:cs typeface="Arial" charset="0"/>
              </a:rPr>
              <a:t>Постигнат напредък:</a:t>
            </a:r>
          </a:p>
          <a:p>
            <a:pPr marL="790575" lvl="1" indent="-342900">
              <a:lnSpc>
                <a:spcPct val="80000"/>
              </a:lnSpc>
            </a:pP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Инициирана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Национална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програма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за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модернизиране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ПОО</a:t>
            </a:r>
          </a:p>
          <a:p>
            <a:pPr marL="790575" lvl="1" indent="-342900">
              <a:lnSpc>
                <a:spcPct val="80000"/>
              </a:lnSpc>
            </a:pP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Подобряване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материално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техническата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база с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участието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на бизнеса</a:t>
            </a: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381000" indent="-381000">
              <a:lnSpc>
                <a:spcPct val="8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0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bg-BG" sz="2400" b="1" cap="none" dirty="0"/>
              <a:t>3. </a:t>
            </a:r>
            <a:r>
              <a:rPr lang="bg-BG" sz="2400" b="1" cap="none" dirty="0" err="1"/>
              <a:t>С</a:t>
            </a:r>
            <a:r>
              <a:rPr lang="ru-RU" sz="2400" b="1" cap="none" dirty="0" err="1" smtClean="0"/>
              <a:t>редното</a:t>
            </a:r>
            <a:r>
              <a:rPr lang="ru-RU" sz="2400" b="1" cap="none" dirty="0" smtClean="0"/>
              <a:t> </a:t>
            </a:r>
            <a:r>
              <a:rPr lang="ru-RU" sz="2400" b="1" cap="none" dirty="0" err="1"/>
              <a:t>професионално</a:t>
            </a:r>
            <a:r>
              <a:rPr lang="ru-RU" sz="2400" b="1" cap="none" dirty="0"/>
              <a:t> </a:t>
            </a:r>
            <a:r>
              <a:rPr lang="ru-RU" sz="2400" b="1" cap="none" dirty="0" smtClean="0"/>
              <a:t>образование </a:t>
            </a:r>
            <a:r>
              <a:rPr lang="ru-RU" sz="2400" b="1" i="1" cap="none" dirty="0"/>
              <a:t>2014-2020г</a:t>
            </a:r>
            <a:r>
              <a:rPr lang="ru-RU" sz="2400" b="1" i="1" cap="none" dirty="0" smtClean="0"/>
              <a:t>.:</a:t>
            </a:r>
            <a:r>
              <a:rPr lang="ru-RU" sz="2400" b="1" cap="none" dirty="0" smtClean="0"/>
              <a:t/>
            </a:r>
            <a:br>
              <a:rPr lang="ru-RU" sz="2400" b="1" cap="none" dirty="0" smtClean="0"/>
            </a:br>
            <a:r>
              <a:rPr lang="ru-RU" sz="2400" b="1" cap="none" dirty="0" smtClean="0"/>
              <a:t>КЛЮЧОВИ ЦЕЛИ И ИНВЕСТИЦИОННИ ПРИОРИТЕТИ </a:t>
            </a:r>
            <a:endParaRPr lang="bg-BG" sz="2400" b="1" cap="none" dirty="0" smtClean="0"/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8229600" cy="43735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Подобряване на качеството и осигуряване на професионално образование, съответстващо на регионалните икономически приоритети чрез преструктуриране на системата от професионални училища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endParaRPr lang="bg-BG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Създаване на възможности за добра професионална подготовка преди навлизане на пазара на труда: </a:t>
            </a:r>
            <a:endParaRPr lang="bg-BG" sz="1600" dirty="0" smtClean="0">
              <a:solidFill>
                <a:schemeClr val="tx1"/>
              </a:solidFill>
              <a:latin typeface="Arial" charset="0"/>
            </a:endParaRP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bg-BG" sz="1200" dirty="0">
                <a:solidFill>
                  <a:schemeClr val="tx1"/>
                </a:solidFill>
                <a:latin typeface="Arial" charset="0"/>
                <a:cs typeface="Arial" charset="0"/>
              </a:rPr>
              <a:t>кариерно ориентиране </a:t>
            </a:r>
            <a:endParaRPr lang="bg-BG" sz="12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90575" lvl="1" indent="-342900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натрупване </a:t>
            </a:r>
            <a:r>
              <a:rPr lang="bg-BG" sz="1200" dirty="0">
                <a:solidFill>
                  <a:schemeClr val="tx1"/>
                </a:solidFill>
                <a:latin typeface="Arial" charset="0"/>
                <a:cs typeface="Arial" charset="0"/>
              </a:rPr>
              <a:t>на практически опит и умения от учениците в реални условия (стажове и мобилност)</a:t>
            </a:r>
            <a:endParaRPr lang="en-US" sz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endParaRPr lang="bg-BG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Изграждане на ефективна национална система за външно оценяване на качеството на професионалното образование и обучение </a:t>
            </a:r>
            <a:r>
              <a:rPr lang="en-US" sz="1600" dirty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bg-BG" sz="1600" dirty="0">
                <a:solidFill>
                  <a:schemeClr val="tx1"/>
                </a:solidFill>
                <a:latin typeface="Arial" charset="0"/>
              </a:rPr>
              <a:t>ПОО) - концепция, нормативна уредба, институционално изграждане</a:t>
            </a: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endParaRPr lang="bg-BG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Въвеждане на система за поддържане и повишаване на квалификацията на учители и преподаватели в ПОО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Подобряване на връзките на ПОО с бизнеса</a:t>
            </a: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endParaRPr lang="en-US" sz="16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Създаване на възможности за признаване на неформално придобитите знания, умения и компетентности.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smtClean="0"/>
              <a:t>СЪДЪРЖАНИЕ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395536" y="2204864"/>
            <a:ext cx="8229600" cy="2736304"/>
          </a:xfrm>
        </p:spPr>
        <p:txBody>
          <a:bodyPr/>
          <a:lstStyle/>
          <a:p>
            <a:pPr marL="571500" indent="-457200">
              <a:buFont typeface="Arial" charset="0"/>
              <a:buAutoNum type="arabicPeriod"/>
            </a:pPr>
            <a:r>
              <a:rPr lang="bg-BG" sz="1800" dirty="0">
                <a:solidFill>
                  <a:schemeClr val="tx1"/>
                </a:solidFill>
                <a:latin typeface="Arial" charset="0"/>
              </a:rPr>
              <a:t>Ролята на </a:t>
            </a: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средното професионално образование</a:t>
            </a:r>
            <a:r>
              <a:rPr lang="en-US" sz="1800" dirty="0">
                <a:solidFill>
                  <a:schemeClr val="tx1"/>
                </a:solidFill>
                <a:latin typeface="Arial" charset="0"/>
              </a:rPr>
              <a:t>	</a:t>
            </a:r>
            <a:endParaRPr lang="bg-BG" sz="1800" dirty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endParaRPr lang="bg-BG" sz="1800" dirty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Средното </a:t>
            </a:r>
            <a:r>
              <a:rPr lang="bg-BG" sz="1800" dirty="0">
                <a:solidFill>
                  <a:schemeClr val="tx1"/>
                </a:solidFill>
                <a:latin typeface="Arial" charset="0"/>
              </a:rPr>
              <a:t>професионално </a:t>
            </a: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образование </a:t>
            </a:r>
            <a:r>
              <a:rPr lang="bg-BG" sz="1800" dirty="0">
                <a:solidFill>
                  <a:schemeClr val="tx1"/>
                </a:solidFill>
                <a:latin typeface="Arial" charset="0"/>
              </a:rPr>
              <a:t>днес – състояние и ключови предизвикателства</a:t>
            </a:r>
          </a:p>
          <a:p>
            <a:pPr marL="571500" indent="-457200">
              <a:buFont typeface="Arial" charset="0"/>
              <a:buAutoNum type="arabicPeriod"/>
            </a:pPr>
            <a:endParaRPr lang="bg-BG" sz="1800" dirty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800" dirty="0">
                <a:solidFill>
                  <a:schemeClr val="tx1"/>
                </a:solidFill>
                <a:latin typeface="Arial" charset="0"/>
              </a:rPr>
              <a:t>Ключови цели и инвестиционни приоритети 2014 - 2020г.</a:t>
            </a:r>
          </a:p>
          <a:p>
            <a:pPr marL="571500" indent="-457200"/>
            <a:endParaRPr lang="bg-BG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dirty="0"/>
              <a:t>1. Ролята на </a:t>
            </a:r>
            <a:r>
              <a:rPr lang="bg-BG" sz="2800" b="1" cap="none" dirty="0" smtClean="0"/>
              <a:t>СРЕДНОТО ПРОФЕСИОНАЛНОТО ОБРАЗОВАНИЕ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7005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Средното професионалното </a:t>
            </a:r>
            <a:r>
              <a:rPr lang="bg-BG" sz="1600" dirty="0">
                <a:solidFill>
                  <a:schemeClr val="tx1"/>
                </a:solidFill>
                <a:latin typeface="Arial" charset="0"/>
              </a:rPr>
              <a:t>образование и обучение (ПОО):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bg-BG" sz="1600" dirty="0" smtClean="0">
              <a:solidFill>
                <a:schemeClr val="tx1"/>
              </a:solidFill>
              <a:latin typeface="Arial" charset="0"/>
            </a:endParaRPr>
          </a:p>
          <a:p>
            <a:pPr marL="715963" lvl="2" indent="-263525">
              <a:lnSpc>
                <a:spcPct val="80000"/>
              </a:lnSpc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създава възможност за придобиване на тясно-специализирани знания и компетенции, включително чрез придобиване на практически умения в реална работна среда </a:t>
            </a:r>
          </a:p>
          <a:p>
            <a:pPr marL="715963" lvl="2" indent="-263525">
              <a:lnSpc>
                <a:spcPct val="80000"/>
              </a:lnSpc>
            </a:pPr>
            <a:endParaRPr lang="bg-BG" sz="1600" dirty="0">
              <a:solidFill>
                <a:schemeClr val="tx1"/>
              </a:solidFill>
              <a:latin typeface="Arial" charset="0"/>
            </a:endParaRPr>
          </a:p>
          <a:p>
            <a:pPr marL="715963" lvl="2" indent="-263525">
              <a:lnSpc>
                <a:spcPct val="80000"/>
              </a:lnSpc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подготвя професионални кадри за пазара на труда</a:t>
            </a:r>
          </a:p>
          <a:p>
            <a:pPr marL="715963" lvl="2" indent="-263525">
              <a:lnSpc>
                <a:spcPct val="80000"/>
              </a:lnSpc>
            </a:pPr>
            <a:endParaRPr lang="bg-BG" sz="1600" dirty="0">
              <a:solidFill>
                <a:schemeClr val="tx1"/>
              </a:solidFill>
              <a:latin typeface="Arial" charset="0"/>
            </a:endParaRPr>
          </a:p>
          <a:p>
            <a:pPr marL="715963" lvl="2" indent="-263525">
              <a:lnSpc>
                <a:spcPct val="80000"/>
              </a:lnSpc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осигурява възможности за развитие на индивидуалните компетенции в процеса на професионалната реализация на личността</a:t>
            </a:r>
          </a:p>
          <a:p>
            <a:pPr marL="715963" lvl="2" indent="-263525">
              <a:lnSpc>
                <a:spcPct val="80000"/>
              </a:lnSpc>
            </a:pPr>
            <a:endParaRPr lang="bg-BG" sz="1600" dirty="0">
              <a:solidFill>
                <a:schemeClr val="tx1"/>
              </a:solidFill>
              <a:latin typeface="Arial" charset="0"/>
            </a:endParaRPr>
          </a:p>
          <a:p>
            <a:pPr marL="715963" lvl="2" indent="-263525">
              <a:lnSpc>
                <a:spcPct val="80000"/>
              </a:lnSpc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дава възможност за гъвкавост на лицата при реализацията им на пазара на труда, намалява риска от безработица за лицата без висше образование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bg-BG" sz="16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600" dirty="0">
                <a:solidFill>
                  <a:schemeClr val="tx1"/>
                </a:solidFill>
                <a:latin typeface="Arial" charset="0"/>
              </a:rPr>
              <a:t>Условие за качеството и ефективността на професионалното образование и обучение е тясното взаимодействие с бизнеса и с пазара на труда и обвързаността с целите на икономическото развитие в национален и над-национален </a:t>
            </a:r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план </a:t>
            </a:r>
            <a:endParaRPr lang="bg-BG" sz="16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79" name="Rectangle 2"/>
          <p:cNvSpPr>
            <a:spLocks noGrp="1"/>
          </p:cNvSpPr>
          <p:nvPr>
            <p:ph type="title"/>
          </p:nvPr>
        </p:nvSpPr>
        <p:spPr bwMode="auto">
          <a:xfrm>
            <a:off x="425450" y="407988"/>
            <a:ext cx="8539163" cy="1039812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800" b="1" cap="none" dirty="0" smtClean="0"/>
              <a:t>2.1. </a:t>
            </a:r>
            <a:r>
              <a:rPr lang="bg-BG" sz="2800" b="1" cap="none" dirty="0"/>
              <a:t>Средното</a:t>
            </a:r>
            <a:r>
              <a:rPr lang="bg-BG" sz="2800" b="1" cap="none" dirty="0" smtClean="0"/>
              <a:t> професионално образование </a:t>
            </a:r>
            <a:r>
              <a:rPr lang="bg-BG" sz="2800" b="1" i="1" cap="none" dirty="0"/>
              <a:t>днес</a:t>
            </a:r>
            <a:r>
              <a:rPr lang="bg-BG" sz="2800" b="1" cap="none" dirty="0"/>
              <a:t>: </a:t>
            </a:r>
            <a:r>
              <a:rPr lang="bg-BG" sz="2800" b="1" cap="none" dirty="0" smtClean="0"/>
              <a:t>СЪСТОЯНИЕ</a:t>
            </a:r>
          </a:p>
        </p:txBody>
      </p:sp>
      <p:sp>
        <p:nvSpPr>
          <p:cNvPr id="26080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1531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В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 България в момента има 350 държавни, 41 общински и 61 частни професионални училища (регистър  на МОМН)</a:t>
            </a:r>
          </a:p>
          <a:p>
            <a:pPr>
              <a:lnSpc>
                <a:spcPct val="9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П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рофесионалното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образование  и обучение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се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осъществява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в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414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професионални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гимназии, 22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професионални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гимназии по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изкуствата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36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професионални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колежи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с прием след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средно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образование и 5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професионални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училища (НСИ, 2012 г.)</a:t>
            </a:r>
            <a:endParaRPr lang="ru-RU" sz="14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6081" name="TextBox 4"/>
          <p:cNvSpPr txBox="1">
            <a:spLocks noChangeArrowheads="1"/>
          </p:cNvSpPr>
          <p:nvPr/>
        </p:nvSpPr>
        <p:spPr bwMode="auto">
          <a:xfrm>
            <a:off x="6167438" y="6453188"/>
            <a:ext cx="1433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000" b="0" i="1"/>
              <a:t>Източник: НСИ 2012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671387"/>
              </p:ext>
            </p:extLst>
          </p:nvPr>
        </p:nvGraphicFramePr>
        <p:xfrm>
          <a:off x="1115616" y="3212976"/>
          <a:ext cx="7272808" cy="3240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600" b="1" cap="none" dirty="0" smtClean="0"/>
              <a:t>Относително равномерно териториално разпределение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523875"/>
          </a:xfrm>
        </p:spPr>
        <p:txBody>
          <a:bodyPr/>
          <a:lstStyle/>
          <a:p>
            <a:r>
              <a:rPr lang="bg-BG" sz="1600" dirty="0" smtClean="0">
                <a:solidFill>
                  <a:schemeClr val="tx1"/>
                </a:solidFill>
                <a:latin typeface="Arial" charset="0"/>
              </a:rPr>
              <a:t>Териториално разпределението на професионалните училища в страната като брой е сравнително равномерно</a:t>
            </a:r>
          </a:p>
        </p:txBody>
      </p:sp>
      <p:graphicFrame>
        <p:nvGraphicFramePr>
          <p:cNvPr id="36952" name="Group 88"/>
          <p:cNvGraphicFramePr>
            <a:graphicFrameLocks noGrp="1"/>
          </p:cNvGraphicFramePr>
          <p:nvPr/>
        </p:nvGraphicFramePr>
        <p:xfrm>
          <a:off x="1187450" y="2420938"/>
          <a:ext cx="6337300" cy="2867030"/>
        </p:xfrm>
        <a:graphic>
          <a:graphicData uri="http://schemas.openxmlformats.org/drawingml/2006/table">
            <a:tbl>
              <a:tblPr/>
              <a:tblGrid>
                <a:gridCol w="1392238"/>
                <a:gridCol w="860425"/>
                <a:gridCol w="1104900"/>
                <a:gridCol w="936625"/>
                <a:gridCol w="1306512"/>
                <a:gridCol w="7366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Благоевград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Кюстендил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14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Силистра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Бургас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Ловеч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Сливен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Варна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Монтана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13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Смолян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Велико Търново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22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Пазарджик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София-град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Видин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Перник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София-област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Враца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Плевен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26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Стара Загора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Габрово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Пловдив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34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Търговище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Добрич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11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Разград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Хасково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Кърджали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Русе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Шумен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1143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bg-BG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bg-BG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bg-BG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charset="0"/>
                        <a:buNone/>
                        <a:tabLst/>
                      </a:pPr>
                      <a:endParaRPr kumimoji="0" lang="bg-BG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Ямбол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706" name="Rectangle 85"/>
          <p:cNvSpPr>
            <a:spLocks/>
          </p:cNvSpPr>
          <p:nvPr/>
        </p:nvSpPr>
        <p:spPr bwMode="auto">
          <a:xfrm>
            <a:off x="539750" y="5661025"/>
            <a:ext cx="8229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600" b="0" dirty="0"/>
              <a:t>Необходимо е да се направи преглед на институциите и предлаганото професионално образование и обучение в съответствие с потребностите на регионалния и </a:t>
            </a:r>
            <a:r>
              <a:rPr lang="bg-BG" sz="1600" b="0" dirty="0" smtClean="0"/>
              <a:t>национален </a:t>
            </a:r>
            <a:r>
              <a:rPr lang="bg-BG" sz="1600" b="0" dirty="0"/>
              <a:t>пазар на труда</a:t>
            </a:r>
          </a:p>
        </p:txBody>
      </p:sp>
      <p:sp>
        <p:nvSpPr>
          <p:cNvPr id="26707" name="TextBox 5"/>
          <p:cNvSpPr txBox="1">
            <a:spLocks noChangeArrowheads="1"/>
          </p:cNvSpPr>
          <p:nvPr/>
        </p:nvSpPr>
        <p:spPr bwMode="auto">
          <a:xfrm>
            <a:off x="6372225" y="5300663"/>
            <a:ext cx="1433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000" b="0" i="1"/>
              <a:t>Източник: НСИ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15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600" b="1" cap="none" dirty="0" smtClean="0"/>
              <a:t>Дял на учениците в професионалните училища по региони</a:t>
            </a:r>
          </a:p>
        </p:txBody>
      </p:sp>
      <p:sp>
        <p:nvSpPr>
          <p:cNvPr id="38416" name="Text Box 513"/>
          <p:cNvSpPr txBox="1">
            <a:spLocks noChangeArrowheads="1"/>
          </p:cNvSpPr>
          <p:nvPr/>
        </p:nvSpPr>
        <p:spPr bwMode="auto">
          <a:xfrm>
            <a:off x="395536" y="1628800"/>
            <a:ext cx="8248402" cy="6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bg-BG" sz="1400" b="0" dirty="0"/>
              <a:t>Данните сочат, че с изключение на Югозападния </a:t>
            </a:r>
            <a:r>
              <a:rPr lang="bg-BG" sz="1400" b="0" dirty="0" smtClean="0"/>
              <a:t>регион</a:t>
            </a:r>
            <a:r>
              <a:rPr lang="bg-BG" sz="1400" b="0" dirty="0"/>
              <a:t>, завършващите средно професионално образование са близо 50% от общия брой завършващи през съответната година</a:t>
            </a:r>
            <a:r>
              <a:rPr lang="bg-BG" sz="1400" b="0" dirty="0" smtClean="0"/>
              <a:t>.</a:t>
            </a:r>
            <a:r>
              <a:rPr lang="en-US" sz="1400" b="0" dirty="0" smtClean="0"/>
              <a:t> </a:t>
            </a:r>
            <a:r>
              <a:rPr lang="ru-RU" sz="1400" b="0" dirty="0" err="1"/>
              <a:t>Голямата</a:t>
            </a:r>
            <a:r>
              <a:rPr lang="ru-RU" sz="1400" b="0" dirty="0"/>
              <a:t> </a:t>
            </a:r>
            <a:r>
              <a:rPr lang="ru-RU" sz="1400" b="0" dirty="0" err="1"/>
              <a:t>разлика</a:t>
            </a:r>
            <a:r>
              <a:rPr lang="ru-RU" sz="1400" b="0" dirty="0"/>
              <a:t> се </a:t>
            </a:r>
            <a:r>
              <a:rPr lang="ru-RU" sz="1400" b="0" dirty="0" err="1"/>
              <a:t>получава</a:t>
            </a:r>
            <a:r>
              <a:rPr lang="ru-RU" sz="1400" b="0" dirty="0"/>
              <a:t> от </a:t>
            </a:r>
            <a:r>
              <a:rPr lang="ru-RU" sz="1400" b="0" dirty="0" err="1"/>
              <a:t>разпределението</a:t>
            </a:r>
            <a:r>
              <a:rPr lang="ru-RU" sz="1400" b="0" dirty="0"/>
              <a:t> на </a:t>
            </a:r>
            <a:r>
              <a:rPr lang="ru-RU" sz="1400" b="0" dirty="0" err="1"/>
              <a:t>учениците</a:t>
            </a:r>
            <a:r>
              <a:rPr lang="ru-RU" sz="1400" b="0" dirty="0"/>
              <a:t> в </a:t>
            </a:r>
            <a:r>
              <a:rPr lang="ru-RU" sz="1400" b="0" dirty="0" smtClean="0"/>
              <a:t>София-град</a:t>
            </a:r>
            <a:r>
              <a:rPr lang="en-US" sz="1400" b="0" dirty="0" smtClean="0"/>
              <a:t>.</a:t>
            </a:r>
            <a:endParaRPr lang="bg-BG" sz="1400" b="0" dirty="0"/>
          </a:p>
        </p:txBody>
      </p:sp>
      <p:graphicFrame>
        <p:nvGraphicFramePr>
          <p:cNvPr id="2" name="Object 5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89706"/>
              </p:ext>
            </p:extLst>
          </p:nvPr>
        </p:nvGraphicFramePr>
        <p:xfrm>
          <a:off x="470456" y="2564904"/>
          <a:ext cx="8013968" cy="4013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24750" y="6199188"/>
            <a:ext cx="1119188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1050" b="0" i="1" dirty="0"/>
              <a:t>Източник: НСИ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9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600" b="1" cap="none" dirty="0" smtClean="0"/>
              <a:t>Степени на професионална квалификация  на зрелостниците</a:t>
            </a:r>
          </a:p>
        </p:txBody>
      </p:sp>
      <p:sp>
        <p:nvSpPr>
          <p:cNvPr id="35098" name="Text Box 277"/>
          <p:cNvSpPr txBox="1">
            <a:spLocks noChangeArrowheads="1"/>
          </p:cNvSpPr>
          <p:nvPr/>
        </p:nvSpPr>
        <p:spPr bwMode="auto">
          <a:xfrm>
            <a:off x="611560" y="1772816"/>
            <a:ext cx="7704138" cy="6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ru-RU" sz="1400" b="0" dirty="0" err="1"/>
              <a:t>През</a:t>
            </a:r>
            <a:r>
              <a:rPr lang="ru-RU" sz="1400" b="0" dirty="0"/>
              <a:t> 2010/2011 </a:t>
            </a:r>
            <a:r>
              <a:rPr lang="ru-RU" sz="1400" b="0" dirty="0" err="1"/>
              <a:t>учебна</a:t>
            </a:r>
            <a:r>
              <a:rPr lang="ru-RU" sz="1400" b="0" dirty="0"/>
              <a:t> година от </a:t>
            </a:r>
            <a:r>
              <a:rPr lang="ru-RU" sz="1400" b="0" dirty="0" err="1"/>
              <a:t>всички</a:t>
            </a:r>
            <a:r>
              <a:rPr lang="ru-RU" sz="1400" b="0" dirty="0"/>
              <a:t> </a:t>
            </a:r>
            <a:r>
              <a:rPr lang="ru-RU" sz="1400" b="0" dirty="0" err="1"/>
              <a:t>завършващи</a:t>
            </a:r>
            <a:r>
              <a:rPr lang="ru-RU" sz="1400" b="0" dirty="0"/>
              <a:t> </a:t>
            </a:r>
            <a:r>
              <a:rPr lang="ru-RU" sz="1400" b="0" dirty="0" err="1"/>
              <a:t>професионално</a:t>
            </a:r>
            <a:r>
              <a:rPr lang="ru-RU" sz="1400" b="0" dirty="0"/>
              <a:t> образование </a:t>
            </a:r>
            <a:r>
              <a:rPr lang="ru-RU" sz="1400" b="0" dirty="0" err="1"/>
              <a:t>най</a:t>
            </a:r>
            <a:r>
              <a:rPr lang="ru-RU" sz="1400" b="0" dirty="0"/>
              <a:t>-много </a:t>
            </a:r>
            <a:r>
              <a:rPr lang="ru-RU" sz="1400" b="0" dirty="0" err="1"/>
              <a:t>ученици</a:t>
            </a:r>
            <a:r>
              <a:rPr lang="ru-RU" sz="1400" b="0" dirty="0"/>
              <a:t> </a:t>
            </a:r>
            <a:r>
              <a:rPr lang="ru-RU" sz="1400" b="0" dirty="0" err="1"/>
              <a:t>са</a:t>
            </a:r>
            <a:r>
              <a:rPr lang="ru-RU" sz="1400" b="0" dirty="0"/>
              <a:t> </a:t>
            </a:r>
            <a:r>
              <a:rPr lang="ru-RU" sz="1400" b="0" dirty="0" err="1"/>
              <a:t>придобили</a:t>
            </a:r>
            <a:r>
              <a:rPr lang="ru-RU" sz="1400" b="0" dirty="0"/>
              <a:t> ІІІ степен на </a:t>
            </a:r>
            <a:r>
              <a:rPr lang="ru-RU" sz="1400" b="0" dirty="0" err="1"/>
              <a:t>професионална</a:t>
            </a:r>
            <a:r>
              <a:rPr lang="ru-RU" sz="1400" b="0" dirty="0"/>
              <a:t> квалификация </a:t>
            </a:r>
            <a:r>
              <a:rPr lang="bg-BG" sz="1400" b="0" dirty="0" smtClean="0"/>
              <a:t>– 21 </a:t>
            </a:r>
            <a:r>
              <a:rPr lang="bg-BG" sz="1400" b="0" dirty="0"/>
              <a:t>324 души от общо 30 </a:t>
            </a:r>
            <a:r>
              <a:rPr lang="bg-BG" sz="1400" b="0" dirty="0" smtClean="0"/>
              <a:t>430</a:t>
            </a:r>
            <a:endParaRPr lang="bg-BG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6804025" y="5949280"/>
            <a:ext cx="1119188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1050" b="0" i="1" dirty="0"/>
              <a:t>Източник: НСИ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0805479"/>
              </p:ext>
            </p:extLst>
          </p:nvPr>
        </p:nvGraphicFramePr>
        <p:xfrm>
          <a:off x="1115616" y="2677678"/>
          <a:ext cx="6807597" cy="3271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6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600" b="1" cap="none" dirty="0" smtClean="0"/>
              <a:t>Квалификация на учителите</a:t>
            </a:r>
          </a:p>
        </p:txBody>
      </p:sp>
      <p:sp>
        <p:nvSpPr>
          <p:cNvPr id="34667" name="Text Box 862"/>
          <p:cNvSpPr txBox="1">
            <a:spLocks noChangeArrowheads="1"/>
          </p:cNvSpPr>
          <p:nvPr/>
        </p:nvSpPr>
        <p:spPr bwMode="auto">
          <a:xfrm>
            <a:off x="323528" y="1771917"/>
            <a:ext cx="8497887" cy="6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bg-BG" sz="1400" b="0" dirty="0"/>
              <a:t>Общият брой на преподавателите, работещи в средните професионални училища намалява през годините, но се увеличава пропорционалното съотношение в полза на тези с висше образование</a:t>
            </a:r>
            <a:r>
              <a:rPr lang="en-US" sz="1400" b="0" dirty="0"/>
              <a:t> (</a:t>
            </a:r>
            <a:r>
              <a:rPr lang="bg-BG" sz="1400" b="0" dirty="0"/>
              <a:t>бакалавър и магистър)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33728" y="6309320"/>
            <a:ext cx="1119188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1050" b="0" i="1" dirty="0"/>
              <a:t>Източник: НСИ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7693666"/>
              </p:ext>
            </p:extLst>
          </p:nvPr>
        </p:nvGraphicFramePr>
        <p:xfrm>
          <a:off x="1331640" y="2502560"/>
          <a:ext cx="6984776" cy="366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5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600" b="1" cap="none" dirty="0" smtClean="0"/>
              <a:t>Тесни специализации след средното образование</a:t>
            </a:r>
          </a:p>
        </p:txBody>
      </p:sp>
      <p:sp>
        <p:nvSpPr>
          <p:cNvPr id="39059" name="Text Box 144"/>
          <p:cNvSpPr txBox="1">
            <a:spLocks noChangeArrowheads="1"/>
          </p:cNvSpPr>
          <p:nvPr/>
        </p:nvSpPr>
        <p:spPr bwMode="auto">
          <a:xfrm>
            <a:off x="625560" y="1786954"/>
            <a:ext cx="7920879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bg-BG" sz="1600" b="0" dirty="0"/>
              <a:t>Прави впечатление, че липсват тесни специализации след средно образование в областта на </a:t>
            </a:r>
            <a:r>
              <a:rPr lang="bg-BG" sz="1600" b="0" dirty="0" smtClean="0"/>
              <a:t>ИКТ</a:t>
            </a:r>
            <a:endParaRPr lang="bg-BG" sz="16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7092280" y="6381328"/>
            <a:ext cx="1119187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1050" b="0" i="1" dirty="0"/>
              <a:t>Източник: НСИ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928559"/>
              </p:ext>
            </p:extLst>
          </p:nvPr>
        </p:nvGraphicFramePr>
        <p:xfrm>
          <a:off x="755576" y="2416771"/>
          <a:ext cx="7330816" cy="393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675</TotalTime>
  <Words>727</Words>
  <Application>Microsoft Office PowerPoint</Application>
  <PresentationFormat>On-screen Show (4:3)</PresentationFormat>
  <Paragraphs>160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Apothecary</vt:lpstr>
      <vt:lpstr>СРЕДНО ПРОФЕСИОНАЛНО ОБРАЗОВАНИЕ</vt:lpstr>
      <vt:lpstr>СЪДЪРЖАНИЕ</vt:lpstr>
      <vt:lpstr>1. Ролята на СРЕДНОТО ПРОФЕСИОНАЛНОТО ОБРАЗОВАНИЕ</vt:lpstr>
      <vt:lpstr>2.1. Средното професионално образование днес: СЪСТОЯНИЕ</vt:lpstr>
      <vt:lpstr>Относително равномерно териториално разпределение</vt:lpstr>
      <vt:lpstr>Дял на учениците в професионалните училища по региони</vt:lpstr>
      <vt:lpstr>Степени на професионална квалификация  на зрелостниците</vt:lpstr>
      <vt:lpstr>Квалификация на учителите</vt:lpstr>
      <vt:lpstr>Тесни специализации след средното образование</vt:lpstr>
      <vt:lpstr>2.2. Средното професионално образование днес – ОСНОВНИ ПРЕДИЗИВИКАТЕЛСТВА: 1, 2, 3</vt:lpstr>
      <vt:lpstr>ОСНОВНИ ПРЕДИЗИВИКАТЕЛСТВА: 4, 5, 6 </vt:lpstr>
      <vt:lpstr>3. Средното професионално образование 2014-2020г.: КЛЮЧОВИ ЦЕЛИ И ИНВЕСТИЦИОННИ ПРИОРИТЕТИ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Предучилищно образование</dc:title>
  <dc:creator/>
  <cp:lastModifiedBy>Anna-Marie Vilamovska</cp:lastModifiedBy>
  <cp:revision>59</cp:revision>
  <dcterms:created xsi:type="dcterms:W3CDTF">2006-08-16T00:00:00Z</dcterms:created>
  <dcterms:modified xsi:type="dcterms:W3CDTF">2012-05-18T18:26:53Z</dcterms:modified>
</cp:coreProperties>
</file>