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1" r:id="rId3"/>
    <p:sldId id="304" r:id="rId4"/>
    <p:sldId id="302" r:id="rId5"/>
    <p:sldId id="306" r:id="rId6"/>
    <p:sldId id="292" r:id="rId7"/>
    <p:sldId id="294" r:id="rId8"/>
    <p:sldId id="276" r:id="rId9"/>
    <p:sldId id="288" r:id="rId10"/>
    <p:sldId id="278" r:id="rId11"/>
    <p:sldId id="299" r:id="rId12"/>
    <p:sldId id="307" r:id="rId13"/>
    <p:sldId id="296" r:id="rId14"/>
    <p:sldId id="272" r:id="rId15"/>
    <p:sldId id="282" r:id="rId16"/>
    <p:sldId id="308" r:id="rId17"/>
    <p:sldId id="281" r:id="rId18"/>
    <p:sldId id="264" r:id="rId19"/>
    <p:sldId id="300" r:id="rId20"/>
    <p:sldId id="30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C88A5"/>
    <a:srgbClr val="FFFF66"/>
    <a:srgbClr val="CCFF66"/>
    <a:srgbClr val="C1C1FF"/>
    <a:srgbClr val="CCFF99"/>
    <a:srgbClr val="CCFF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95" autoAdjust="0"/>
    <p:restoredTop sz="94855" autoAdjust="0"/>
  </p:normalViewPr>
  <p:slideViewPr>
    <p:cSldViewPr>
      <p:cViewPr>
        <p:scale>
          <a:sx n="100" d="100"/>
          <a:sy n="100" d="100"/>
        </p:scale>
        <p:origin x="-3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DF17DDE-401C-4586-B3DD-7B47BB68231B}" type="datetimeFigureOut">
              <a:rPr lang="bg-BG"/>
              <a:pPr>
                <a:defRPr/>
              </a:pPr>
              <a:t>18.5.2012 г.</a:t>
            </a:fld>
            <a:endParaRPr lang="bg-BG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15A83A0-B5E3-4E6F-BA08-A7BE9E56A5E0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4990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D31A3C5-DF91-493C-AF62-B3303F9405C6}" type="datetimeFigureOut">
              <a:rPr lang="bg-BG"/>
              <a:pPr>
                <a:defRPr/>
              </a:pPr>
              <a:t>18.5.2012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bg-BG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bg-BG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3A7E41E-5015-44C5-9104-132B5F30623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22277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6BD3D5-D88C-4754-A4EC-153AD5633254}" type="slidenum">
              <a:rPr lang="bg-BG" smtClean="0"/>
              <a:pPr/>
              <a:t>1</a:t>
            </a:fld>
            <a:endParaRPr lang="bg-BG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bg-BG" smtClean="0"/>
              <a:t>Науката и университетите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2070372-E31C-48C9-83A5-3B467BFB533A}" type="slidenum">
              <a:rPr lang="bg-BG" smtClean="0"/>
              <a:pPr/>
              <a:t>14</a:t>
            </a:fld>
            <a:endParaRPr lang="bg-BG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bg-BG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D7C6E9-FC67-4195-94BB-D618CDE23718}" type="slidenum">
              <a:rPr lang="bg-BG" smtClean="0"/>
              <a:pPr/>
              <a:t>5</a:t>
            </a:fld>
            <a:endParaRPr lang="bg-BG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737A0F1-1AD2-4981-B853-87BB8B75D6A5}" type="slidenum">
              <a:rPr lang="bg-BG" smtClean="0"/>
              <a:pPr/>
              <a:t>6</a:t>
            </a:fld>
            <a:endParaRPr lang="bg-BG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bg-BG" smtClean="0"/>
              <a:t>Измислете ново заглавие, което да е основното послание, което отправяте представяйки тези данни (Правило за всички заглавия!)</a:t>
            </a:r>
          </a:p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F627C7-CA0A-4945-A542-434D137ACEC1}" type="slidenum">
              <a:rPr lang="bg-BG" smtClean="0"/>
              <a:pPr/>
              <a:t>7</a:t>
            </a:fld>
            <a:endParaRPr lang="bg-BG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042495B-5F1E-4CF4-97B3-720646187A6A}" type="slidenum">
              <a:rPr lang="bg-BG" smtClean="0"/>
              <a:pPr/>
              <a:t>8</a:t>
            </a:fld>
            <a:endParaRPr lang="bg-BG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bg-BG" smtClean="0"/>
              <a:t>Заглавие!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36FEB6-283B-4547-9B71-CEFBCE813CB5}" type="slidenum">
              <a:rPr lang="bg-BG" smtClean="0"/>
              <a:pPr/>
              <a:t>9</a:t>
            </a:fld>
            <a:endParaRPr lang="bg-BG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bg-BG" smtClean="0"/>
              <a:t>Необходима е дефиниция на „мобилност“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E18A613-EDF3-4A3F-B0CF-F891515A7044}" type="slidenum">
              <a:rPr lang="bg-BG" smtClean="0"/>
              <a:pPr/>
              <a:t>10</a:t>
            </a:fld>
            <a:endParaRPr lang="bg-BG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bg-BG" smtClean="0"/>
              <a:t>„специалисти“ не е точното заглавие за този слайд</a:t>
            </a:r>
          </a:p>
          <a:p>
            <a:pPr eaLnBrk="1" hangingPunct="1">
              <a:spcBef>
                <a:spcPct val="0"/>
              </a:spcBef>
            </a:pPr>
            <a:endParaRPr lang="bg-BG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3C3AB5-A85C-4DC3-95A5-849001F5216F}" type="slidenum">
              <a:rPr lang="bg-BG" smtClean="0"/>
              <a:pPr/>
              <a:t>11</a:t>
            </a:fld>
            <a:endParaRPr lang="bg-BG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bg-BG" smtClean="0"/>
              <a:t>Тук става дума за качество!</a:t>
            </a:r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A7B8B0A-0722-4476-83CE-E6D1F7185F8C}" type="slidenum">
              <a:rPr lang="bg-BG" sz="1200"/>
              <a:pPr algn="r"/>
              <a:t>12</a:t>
            </a:fld>
            <a:endParaRPr lang="bg-BG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66E0A4-177B-4430-B7BA-C6649CBCEDE4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5F8CAC9-4695-4507-8E33-67DDB0E46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AC657-BFC2-4744-9EC6-6423F5D8EC37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1EEFA-BF88-4BD4-8012-866D1D7AF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BB07FA-0D3C-403E-9E58-97907078AC3C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4BB0E-4C86-4FCA-A873-950B1662B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AC123-22E4-45C7-BE62-08C567D32131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A6614-F095-4D2D-8198-27B048AD18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70C49-C8C9-415E-8D69-327A174B3FA4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66223-98FC-4E21-A45B-F21267195F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3ABA93-1665-442F-8A67-C075D8BFE693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C275F-EBE7-48CE-9865-D42D656D1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CFE3-D7C2-4999-A542-B39CE04F29A2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91A13-BCFE-437A-A3D4-65F3B33A4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5D460-22D0-44F0-838A-8C12C8ACA72B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B1B3-A181-4E59-BB1C-563EE562A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CD450-BC88-4D6E-922F-ED0206BC26D0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F6C1E-053B-44E7-BD8F-2E1CE9998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1DF433A-F384-4283-9C62-8347AECCAE66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DB473-2604-4A6F-9DA9-682AA46F6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95543B-B784-4FAC-BE4A-6551F57C33F9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45E0A-1E46-4E35-8F46-C43D6513A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068ED5-56E7-4A6D-8FA2-3E40904C487C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B199E-250A-4490-9B80-7013A7D41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15A087E-3B4C-425A-B42D-168A191B2494}" type="datetimeFigureOut">
              <a:rPr lang="en-US"/>
              <a:pPr>
                <a:defRPr/>
              </a:pPr>
              <a:t>5/18/2012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39E8D0BA-AE2D-4121-97E3-C285BB5EFF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  <p:sldLayoutId id="2147483671" r:id="rId4"/>
    <p:sldLayoutId id="2147483670" r:id="rId5"/>
    <p:sldLayoutId id="2147483669" r:id="rId6"/>
    <p:sldLayoutId id="2147483675" r:id="rId7"/>
    <p:sldLayoutId id="2147483676" r:id="rId8"/>
    <p:sldLayoutId id="2147483677" r:id="rId9"/>
    <p:sldLayoutId id="2147483668" r:id="rId10"/>
    <p:sldLayoutId id="2147483678" r:id="rId11"/>
    <p:sldLayoutId id="214748366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3" y="4508500"/>
            <a:ext cx="6553200" cy="79692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bg-BG" sz="1100" b="1" cap="none" dirty="0">
                <a:solidFill>
                  <a:schemeClr val="tx1"/>
                </a:solidFill>
              </a:rPr>
              <a:t>Съвет за образование и наука </a:t>
            </a:r>
            <a:endParaRPr lang="en-US" sz="1100" b="1" cap="none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bg-BG" sz="1100" b="1" cap="none" dirty="0">
                <a:solidFill>
                  <a:schemeClr val="tx1"/>
                </a:solidFill>
              </a:rPr>
              <a:t>„България 2020г.“: Национални приоритети в образованието и науката</a:t>
            </a:r>
          </a:p>
          <a:p>
            <a:pPr eaLnBrk="1" hangingPunct="1">
              <a:defRPr/>
            </a:pPr>
            <a:r>
              <a:rPr lang="bg-BG" sz="1100" b="1" cap="none" dirty="0">
                <a:solidFill>
                  <a:schemeClr val="tx1"/>
                </a:solidFill>
              </a:rPr>
              <a:t>Администрация на Президента на Република България</a:t>
            </a:r>
          </a:p>
          <a:p>
            <a:pPr eaLnBrk="1" hangingPunct="1">
              <a:defRPr/>
            </a:pPr>
            <a:endParaRPr lang="bg-BG" sz="900" b="1" cap="none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6386" name="Title 1"/>
          <p:cNvSpPr>
            <a:spLocks noGrp="1"/>
          </p:cNvSpPr>
          <p:nvPr>
            <p:ph type="ctrTitle"/>
          </p:nvPr>
        </p:nvSpPr>
        <p:spPr bwMode="auto">
          <a:xfrm>
            <a:off x="604838" y="3227388"/>
            <a:ext cx="6629400" cy="1219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bg-BG" dirty="0" smtClean="0"/>
              <a:t>Висше</a:t>
            </a:r>
            <a:br>
              <a:rPr lang="bg-BG" dirty="0" smtClean="0"/>
            </a:br>
            <a:r>
              <a:rPr lang="bg-BG" dirty="0" smtClean="0"/>
              <a:t>образование</a:t>
            </a:r>
            <a:endParaRPr lang="bg-BG" cap="none" dirty="0" smtClean="0">
              <a:solidFill>
                <a:srgbClr val="47534C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Добра студентска мобилност в рамките на ЕС-27</a:t>
            </a: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611188" y="2349500"/>
            <a:ext cx="3313112" cy="3240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Мобилността е ключова цел за образователната политика на ЕС </a:t>
            </a:r>
          </a:p>
          <a:p>
            <a:pPr>
              <a:lnSpc>
                <a:spcPct val="90000"/>
              </a:lnSpc>
            </a:pPr>
            <a:endParaRPr lang="bg-BG" sz="14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Мобилността на студентите навън </a:t>
            </a:r>
            <a:r>
              <a:rPr lang="bg-BG" sz="1400" u="sng" dirty="0">
                <a:solidFill>
                  <a:schemeClr val="tx1"/>
                </a:solidFill>
                <a:latin typeface="Arial" charset="0"/>
              </a:rPr>
              <a:t>от и към България </a:t>
            </a:r>
            <a:r>
              <a:rPr lang="bg-BG" sz="1400" dirty="0">
                <a:solidFill>
                  <a:schemeClr val="tx1"/>
                </a:solidFill>
                <a:latin typeface="Arial" charset="0"/>
              </a:rPr>
              <a:t>през 2009 година е 23 на 1000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души - добра в сравнение с </a:t>
            </a:r>
            <a:r>
              <a:rPr lang="bg-BG" sz="1400" dirty="0">
                <a:solidFill>
                  <a:schemeClr val="tx1"/>
                </a:solidFill>
                <a:latin typeface="Arial" charset="0"/>
              </a:rPr>
              <a:t>тази при останалите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държави-членки</a:t>
            </a:r>
            <a:endParaRPr lang="bg-BG" sz="14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bg-BG" sz="14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Финансовите причини са посочени като ключово препятствие пред повишаване на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мобилността</a:t>
            </a:r>
            <a:endParaRPr lang="bg-BG" sz="14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1748" name="AutoShape 5"/>
          <p:cNvSpPr>
            <a:spLocks noChangeArrowheads="1"/>
          </p:cNvSpPr>
          <p:nvPr/>
        </p:nvSpPr>
        <p:spPr bwMode="auto">
          <a:xfrm>
            <a:off x="6084888" y="4581525"/>
            <a:ext cx="287337" cy="215900"/>
          </a:xfrm>
          <a:prstGeom prst="flowChartConnector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grpSp>
        <p:nvGrpSpPr>
          <p:cNvPr id="31755" name="Group 11"/>
          <p:cNvGrpSpPr>
            <a:grpSpLocks/>
          </p:cNvGrpSpPr>
          <p:nvPr/>
        </p:nvGrpSpPr>
        <p:grpSpPr bwMode="auto">
          <a:xfrm>
            <a:off x="4205288" y="2320925"/>
            <a:ext cx="4327525" cy="3268663"/>
            <a:chOff x="2472" y="1253"/>
            <a:chExt cx="2726" cy="2059"/>
          </a:xfrm>
        </p:grpSpPr>
        <p:sp>
          <p:nvSpPr>
            <p:cNvPr id="7" name="TextBox 6"/>
            <p:cNvSpPr txBox="1"/>
            <p:nvPr/>
          </p:nvSpPr>
          <p:spPr>
            <a:xfrm>
              <a:off x="4105" y="3158"/>
              <a:ext cx="1093" cy="1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bg-BG" sz="1050" i="1" dirty="0"/>
                <a:t>Източник: </a:t>
              </a:r>
              <a:r>
                <a:rPr lang="en-US" sz="1050" i="1" dirty="0"/>
                <a:t>Eurostat</a:t>
              </a:r>
              <a:r>
                <a:rPr lang="bg-BG" sz="1050" i="1" dirty="0"/>
                <a:t>, 05.2012</a:t>
              </a:r>
            </a:p>
          </p:txBody>
        </p:sp>
        <p:grpSp>
          <p:nvGrpSpPr>
            <p:cNvPr id="31754" name="Group 10"/>
            <p:cNvGrpSpPr>
              <a:grpSpLocks/>
            </p:cNvGrpSpPr>
            <p:nvPr/>
          </p:nvGrpSpPr>
          <p:grpSpPr bwMode="auto">
            <a:xfrm>
              <a:off x="2472" y="1253"/>
              <a:ext cx="2721" cy="1950"/>
              <a:chOff x="2472" y="1253"/>
              <a:chExt cx="2721" cy="1950"/>
            </a:xfrm>
          </p:grpSpPr>
          <p:pic>
            <p:nvPicPr>
              <p:cNvPr id="31747" name="Picture 5" descr="Eurostat_mobility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472" y="1253"/>
                <a:ext cx="2721" cy="19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750" name="TextBox 2"/>
              <p:cNvSpPr txBox="1">
                <a:spLocks noChangeArrowheads="1"/>
              </p:cNvSpPr>
              <p:nvPr/>
            </p:nvSpPr>
            <p:spPr bwMode="auto">
              <a:xfrm>
                <a:off x="2744" y="1253"/>
                <a:ext cx="2177" cy="1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bg-BG" sz="1000" b="1">
                    <a:latin typeface="Arial" charset="0"/>
                  </a:rPr>
                  <a:t>Брой лица в програми за мобилност в ЕС (1000)</a:t>
                </a:r>
              </a:p>
            </p:txBody>
          </p:sp>
        </p:grpSp>
      </p:grp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6399630" y="4920725"/>
            <a:ext cx="188594" cy="236467"/>
          </a:xfrm>
          <a:prstGeom prst="flowChartConnector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95288" y="404813"/>
            <a:ext cx="8261350" cy="1039812"/>
          </a:xfrm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/>
              <a:t>П</a:t>
            </a:r>
            <a:r>
              <a:rPr lang="bg-BG" sz="2400" b="1" cap="none" dirty="0" smtClean="0"/>
              <a:t>одготовка на специалисти: математически и точни науки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2132012"/>
            <a:ext cx="3168352" cy="237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Понастоящем в България се подготвят по-малко в сравнение със средните за ЕС-27 нива специалисти в сферите на математическите и точните науки, което може да се превърне в бариера пред устойчивия икономически растеж на страната</a:t>
            </a:r>
          </a:p>
          <a:p>
            <a:pPr>
              <a:lnSpc>
                <a:spcPct val="90000"/>
              </a:lnSpc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Дял на младежите </a:t>
            </a:r>
            <a:r>
              <a:rPr lang="bg-BG" sz="1400" dirty="0">
                <a:solidFill>
                  <a:schemeClr val="tx1"/>
                </a:solidFill>
                <a:latin typeface="Arial" charset="0"/>
              </a:rPr>
              <a:t>между 20-29 години, учещи и завършили висше образование в областта на математиката и точните науки (2009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):</a:t>
            </a:r>
            <a:endParaRPr lang="bg-BG" sz="1400" dirty="0">
              <a:solidFill>
                <a:schemeClr val="tx1"/>
              </a:solidFill>
              <a:latin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lvl="1" defTabSz="363538" eaLnBrk="1" hangingPunct="1">
              <a:lnSpc>
                <a:spcPct val="80000"/>
              </a:lnSpc>
            </a:pPr>
            <a:r>
              <a:rPr lang="bg-BG" sz="1200" dirty="0">
                <a:solidFill>
                  <a:schemeClr val="tx1"/>
                </a:solidFill>
                <a:latin typeface="Arial" charset="0"/>
              </a:rPr>
              <a:t>България </a:t>
            </a: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– 10,1 </a:t>
            </a:r>
            <a:r>
              <a:rPr lang="bg-BG" sz="1200" dirty="0">
                <a:solidFill>
                  <a:schemeClr val="tx1"/>
                </a:solidFill>
                <a:latin typeface="Arial" charset="0"/>
              </a:rPr>
              <a:t>на 1000 души</a:t>
            </a:r>
          </a:p>
          <a:p>
            <a:pPr lvl="1" defTabSz="363538" eaLnBrk="1" hangingPunct="1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ЕС-27 </a:t>
            </a:r>
            <a:r>
              <a:rPr lang="bg-BG" sz="1200" dirty="0">
                <a:solidFill>
                  <a:schemeClr val="tx1"/>
                </a:solidFill>
                <a:latin typeface="Arial" charset="0"/>
              </a:rPr>
              <a:t>– 14,2 на 1000 души</a:t>
            </a:r>
          </a:p>
        </p:txBody>
      </p:sp>
      <p:grpSp>
        <p:nvGrpSpPr>
          <p:cNvPr id="33801" name="Group 9"/>
          <p:cNvGrpSpPr>
            <a:grpSpLocks/>
          </p:cNvGrpSpPr>
          <p:nvPr/>
        </p:nvGrpSpPr>
        <p:grpSpPr bwMode="auto">
          <a:xfrm>
            <a:off x="4067175" y="2349500"/>
            <a:ext cx="4692650" cy="3241675"/>
            <a:chOff x="2336" y="1305"/>
            <a:chExt cx="3384" cy="2495"/>
          </a:xfrm>
        </p:grpSpPr>
        <p:grpSp>
          <p:nvGrpSpPr>
            <p:cNvPr id="33800" name="Group 8"/>
            <p:cNvGrpSpPr>
              <a:grpSpLocks/>
            </p:cNvGrpSpPr>
            <p:nvPr/>
          </p:nvGrpSpPr>
          <p:grpSpPr bwMode="auto">
            <a:xfrm>
              <a:off x="2336" y="1305"/>
              <a:ext cx="3219" cy="2310"/>
              <a:chOff x="2336" y="1305"/>
              <a:chExt cx="3219" cy="2310"/>
            </a:xfrm>
          </p:grpSpPr>
          <p:pic>
            <p:nvPicPr>
              <p:cNvPr id="33795" name="Picture 4" descr="Eurostat_science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336" y="1305"/>
                <a:ext cx="3219" cy="2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3796" name="AutoShape 5"/>
              <p:cNvSpPr>
                <a:spLocks noChangeArrowheads="1"/>
              </p:cNvSpPr>
              <p:nvPr/>
            </p:nvSpPr>
            <p:spPr bwMode="auto">
              <a:xfrm>
                <a:off x="2971" y="3339"/>
                <a:ext cx="136" cy="182"/>
              </a:xfrm>
              <a:prstGeom prst="flowChartConnector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bg-BG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468" y="3612"/>
              <a:ext cx="1252" cy="1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bg-BG" sz="1050" i="1" dirty="0"/>
                <a:t>Източник: </a:t>
              </a:r>
              <a:r>
                <a:rPr lang="en-US" sz="1050" i="1" dirty="0"/>
                <a:t>Eurostat</a:t>
              </a:r>
              <a:r>
                <a:rPr lang="bg-BG" sz="1050" i="1" dirty="0"/>
                <a:t>, 05.2012</a:t>
              </a:r>
            </a:p>
          </p:txBody>
        </p:sp>
      </p:grpSp>
      <p:sp>
        <p:nvSpPr>
          <p:cNvPr id="33798" name="TextBox 2"/>
          <p:cNvSpPr txBox="1">
            <a:spLocks noChangeArrowheads="1"/>
          </p:cNvSpPr>
          <p:nvPr/>
        </p:nvSpPr>
        <p:spPr bwMode="auto">
          <a:xfrm>
            <a:off x="3997325" y="2133600"/>
            <a:ext cx="45354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1000" b="1">
                <a:latin typeface="Arial" charset="0"/>
              </a:rPr>
              <a:t>Кадри с подготовка в областта на математическите и точните науки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 </a:t>
            </a:r>
            <a:r>
              <a:rPr lang="bg-BG" sz="2400" b="1" cap="none" dirty="0"/>
              <a:t>Качеството в</a:t>
            </a:r>
            <a:r>
              <a:rPr lang="bg-BG" sz="2400" b="1" cap="none" dirty="0" smtClean="0"/>
              <a:t>ъв висшето образование: механизми за осигуряване</a:t>
            </a:r>
            <a:endParaRPr lang="bg-BG" sz="3300" b="1" cap="none" dirty="0" smtClean="0">
              <a:solidFill>
                <a:srgbClr val="00B050"/>
              </a:solidFill>
            </a:endParaRP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>
          <a:xfrm>
            <a:off x="684213" y="1700213"/>
            <a:ext cx="7775575" cy="4033837"/>
          </a:xfrm>
        </p:spPr>
        <p:txBody>
          <a:bodyPr/>
          <a:lstStyle/>
          <a:p>
            <a:pPr marL="285750" indent="-285750">
              <a:lnSpc>
                <a:spcPct val="80000"/>
              </a:lnSpc>
            </a:pP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С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истемата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осигуряване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качеството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обучението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академичния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състав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включват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marL="742950" lvl="1" indent="-285750">
              <a:lnSpc>
                <a:spcPct val="80000"/>
              </a:lnSpc>
              <a:buFontTx/>
              <a:buChar char="-"/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вътрешни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системи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оценяване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buFontTx/>
              <a:buChar char="-"/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проучване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студентското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мнение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най-малко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веднъж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учебна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година</a:t>
            </a:r>
          </a:p>
          <a:p>
            <a:pPr marL="742950" lvl="1" indent="-285750">
              <a:lnSpc>
                <a:spcPct val="80000"/>
              </a:lnSpc>
              <a:buFontTx/>
              <a:buChar char="-"/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акредитацията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ВУ,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осъществявана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Национална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агенция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оценяване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акредитация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(НАОА)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към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Министерския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съвет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742950" lvl="1" indent="-285750">
              <a:lnSpc>
                <a:spcPct val="80000"/>
              </a:lnSpc>
              <a:buFontTx/>
              <a:buChar char="-"/>
            </a:pP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Национална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квалификационна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 рамка (НКР) </a:t>
            </a:r>
            <a:r>
              <a:rPr lang="ru-RU" sz="1400" dirty="0" err="1">
                <a:solidFill>
                  <a:schemeClr val="tx1"/>
                </a:solidFill>
                <a:latin typeface="Arial" charset="0"/>
              </a:rPr>
              <a:t>приета</a:t>
            </a:r>
            <a:r>
              <a:rPr lang="ru-RU" sz="1400" dirty="0">
                <a:solidFill>
                  <a:schemeClr val="tx1"/>
                </a:solidFill>
                <a:latin typeface="Arial" charset="0"/>
              </a:rPr>
              <a:t> с РМС 96/2.02.2012 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446087" indent="-285750">
              <a:lnSpc>
                <a:spcPct val="80000"/>
              </a:lnSpc>
              <a:buFont typeface="Arial" pitchFamily="34" charset="0"/>
              <a:buChar char="•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С приемането на НКР е покрита </a:t>
            </a:r>
            <a:r>
              <a:rPr lang="bg-BG" sz="1400" dirty="0">
                <a:solidFill>
                  <a:schemeClr val="tx1"/>
                </a:solidFill>
                <a:latin typeface="Arial" charset="0"/>
              </a:rPr>
              <a:t>стъпка 4 от процеса на въвеждане на НКР, в изпълнение са или предстоят</a:t>
            </a:r>
            <a:r>
              <a:rPr lang="bg-BG" sz="1800" dirty="0" smtClean="0">
                <a:solidFill>
                  <a:schemeClr val="tx1"/>
                </a:solidFill>
                <a:latin typeface="Arial" charset="0"/>
              </a:rPr>
              <a:t>*: </a:t>
            </a:r>
            <a:endParaRPr lang="bg-BG" sz="1600" dirty="0" smtClean="0">
              <a:solidFill>
                <a:schemeClr val="tx1"/>
              </a:solidFill>
              <a:latin typeface="Arial" charset="0"/>
            </a:endParaRPr>
          </a:p>
          <a:p>
            <a:pPr marL="1143000" lvl="2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стъпка 5 – национални консултации, </a:t>
            </a:r>
          </a:p>
          <a:p>
            <a:pPr marL="1143000" lvl="2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стъпка 6 – промяна в законодателството, </a:t>
            </a:r>
          </a:p>
          <a:p>
            <a:pPr marL="1143000" lvl="2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стъпка 7 – разпределение на отговорностите между образователните институции,  агенции за контрол на качеството и други структури, </a:t>
            </a:r>
          </a:p>
          <a:p>
            <a:pPr marL="1143000" lvl="2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стъпка 8 – актуализиране на учебните програми в съответствие с НКР, </a:t>
            </a:r>
          </a:p>
          <a:p>
            <a:pPr marL="1143000" lvl="2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стъпка 9 – включване на квалификациите в НКР и </a:t>
            </a:r>
          </a:p>
          <a:p>
            <a:pPr marL="1143000" lvl="2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стъпка 10 – само-сертифициране на НКР по отношение на съвместимостта с европейската рамка за квалификации, съобразена с изискванията на европейското висше образование.</a:t>
            </a:r>
          </a:p>
          <a:p>
            <a:pPr marL="742950" lvl="1" indent="-285750">
              <a:lnSpc>
                <a:spcPct val="80000"/>
              </a:lnSpc>
              <a:buFont typeface="Arial" charset="0"/>
              <a:buNone/>
            </a:pPr>
            <a:endParaRPr lang="bg-BG" sz="900" b="1" dirty="0" smtClean="0">
              <a:solidFill>
                <a:srgbClr val="00B050"/>
              </a:solidFill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bg-BG" sz="1200" b="1" dirty="0" smtClean="0">
              <a:solidFill>
                <a:srgbClr val="00B050"/>
              </a:solidFill>
            </a:endParaRPr>
          </a:p>
          <a:p>
            <a:pPr marL="1143000" lvl="2">
              <a:lnSpc>
                <a:spcPct val="80000"/>
              </a:lnSpc>
              <a:buFontTx/>
              <a:buChar char="-"/>
            </a:pPr>
            <a:endParaRPr lang="bg-BG" sz="1200" dirty="0" smtClean="0">
              <a:solidFill>
                <a:srgbClr val="00B050"/>
              </a:solidFill>
            </a:endParaRPr>
          </a:p>
        </p:txBody>
      </p:sp>
      <p:sp>
        <p:nvSpPr>
          <p:cNvPr id="55300" name="TextBox 4"/>
          <p:cNvSpPr txBox="1">
            <a:spLocks noChangeArrowheads="1"/>
          </p:cNvSpPr>
          <p:nvPr/>
        </p:nvSpPr>
        <p:spPr bwMode="auto">
          <a:xfrm>
            <a:off x="4572000" y="5827712"/>
            <a:ext cx="44815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1000" i="1" dirty="0"/>
              <a:t>*Източник: </a:t>
            </a:r>
            <a:r>
              <a:rPr lang="en-US" sz="1000" i="1" dirty="0"/>
              <a:t>European Commission, The European Higher Education Area in 2012 </a:t>
            </a:r>
            <a:endParaRPr lang="bg-BG" sz="10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Адекватност на учебните програми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1"/>
          </p:nvPr>
        </p:nvSpPr>
        <p:spPr>
          <a:xfrm>
            <a:off x="827088" y="1989138"/>
            <a:ext cx="6840537" cy="4340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Новите условия изискват и преструктуриране на учебните планове – интегриране на фундаменталните, специалните </a:t>
            </a:r>
            <a:r>
              <a:rPr lang="bg-BG" sz="1400" dirty="0" err="1" smtClean="0">
                <a:solidFill>
                  <a:schemeClr val="tx1"/>
                </a:solidFill>
                <a:latin typeface="Arial" charset="0"/>
              </a:rPr>
              <a:t>общонаучни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 и специалните частнонаучни дисциплини в съответното съотношение според образователната степен:</a:t>
            </a:r>
          </a:p>
          <a:p>
            <a:pPr>
              <a:lnSpc>
                <a:spcPct val="80000"/>
              </a:lnSpc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11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50/30/20 – за Бакалавър</a:t>
            </a:r>
          </a:p>
          <a:p>
            <a:pPr lvl="1">
              <a:lnSpc>
                <a:spcPct val="11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20/30/50 – за Магистър</a:t>
            </a:r>
          </a:p>
          <a:p>
            <a:pPr lvl="1">
              <a:lnSpc>
                <a:spcPct val="11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10/20/70 – за Доктор</a:t>
            </a:r>
          </a:p>
          <a:p>
            <a:pPr>
              <a:lnSpc>
                <a:spcPct val="80000"/>
              </a:lnSpc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Учебната програма във ВУ трябва да бъде съобразена и с ключовите компетенции, които се търсят на пазара на труда, чрез засилване на: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bg-BG" sz="1050" dirty="0" smtClean="0">
                <a:solidFill>
                  <a:schemeClr val="tx1"/>
                </a:solidFill>
                <a:latin typeface="Arial" charset="0"/>
              </a:rPr>
              <a:t>научна дейност във висшите училища,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bg-BG" sz="1050" dirty="0" smtClean="0">
                <a:solidFill>
                  <a:schemeClr val="tx1"/>
                </a:solidFill>
                <a:latin typeface="Arial" charset="0"/>
              </a:rPr>
              <a:t>връзката </a:t>
            </a:r>
            <a:r>
              <a:rPr lang="bg-BG" sz="1050" dirty="0">
                <a:solidFill>
                  <a:schemeClr val="tx1"/>
                </a:solidFill>
                <a:latin typeface="Arial" charset="0"/>
              </a:rPr>
              <a:t>с икономиката и пазара на труда (кариерно ориентиране в хода на следване, натрупване на реален професионален опит с цел само-профилиране, натрупване на предприемачески опит чрез учебно-тренировъчни фирми)</a:t>
            </a:r>
          </a:p>
          <a:p>
            <a:pPr>
              <a:lnSpc>
                <a:spcPct val="80000"/>
              </a:lnSpc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Фактът, че има висока младежка безработица, а работодателите изпитват затруднения да намерят кадри с нужната квалификация говори за сериозно разминаване между подготовката, която ВУ дава и изискванията на пазара на труда.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 Университетите като научни центрове</a:t>
            </a:r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>
          <a:xfrm>
            <a:off x="900113" y="1989138"/>
            <a:ext cx="6911975" cy="437356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14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1400" dirty="0" smtClean="0">
                <a:solidFill>
                  <a:schemeClr val="tx1"/>
                </a:solidFill>
                <a:latin typeface="Arial" charset="0"/>
              </a:rPr>
              <a:t>3.3% (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или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</a:rPr>
              <a:t>134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от общо </a:t>
            </a:r>
            <a:r>
              <a:rPr lang="en-US" sz="1400" dirty="0" smtClean="0">
                <a:solidFill>
                  <a:schemeClr val="tx1"/>
                </a:solidFill>
                <a:latin typeface="Arial" charset="0"/>
              </a:rPr>
              <a:t>4064)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от българските патенти за периода 1994 – 2007г. са регистрирани от университетите; за периода БАН регистрира същия дял -3,3% (според Българския патентен бюлетин)</a:t>
            </a:r>
          </a:p>
          <a:p>
            <a:pPr>
              <a:lnSpc>
                <a:spcPct val="90000"/>
              </a:lnSpc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45.98%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всички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22 170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научни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статии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за периода 1999-2008 година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публикувани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университетите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, 54,02% - от БАН (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Science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Citation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Index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- SCI)</a:t>
            </a:r>
          </a:p>
          <a:p>
            <a:pPr>
              <a:lnSpc>
                <a:spcPct val="90000"/>
              </a:lnSpc>
            </a:pP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7 научно-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изследователски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звена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разкрити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към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университетите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от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ноември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2010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 година*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95738" y="6308725"/>
            <a:ext cx="4481512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bg-BG" sz="1000" i="1"/>
              <a:t>*Източник: </a:t>
            </a:r>
            <a:r>
              <a:rPr lang="en-US" sz="1000" i="1"/>
              <a:t>European Commission, The European Higher Education Area in 2012 </a:t>
            </a:r>
            <a:endParaRPr lang="bg-BG" sz="10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400" b="1" cap="none" dirty="0" smtClean="0"/>
              <a:t> </a:t>
            </a:r>
            <a:r>
              <a:rPr lang="bg-BG" sz="2400" b="1" cap="none" dirty="0"/>
              <a:t>Финансиране на висшето </a:t>
            </a:r>
            <a:r>
              <a:rPr lang="bg-BG" sz="2400" b="1" cap="none" dirty="0" smtClean="0"/>
              <a:t>образование: </a:t>
            </a:r>
            <a:r>
              <a:rPr lang="bg-BG" sz="2400" b="1" i="1" cap="none" dirty="0" smtClean="0"/>
              <a:t>общ поглед</a:t>
            </a:r>
          </a:p>
        </p:txBody>
      </p:sp>
      <p:sp>
        <p:nvSpPr>
          <p:cNvPr id="40962" name="Text Box 6"/>
          <p:cNvSpPr txBox="1">
            <a:spLocks noChangeArrowheads="1"/>
          </p:cNvSpPr>
          <p:nvPr/>
        </p:nvSpPr>
        <p:spPr bwMode="auto">
          <a:xfrm>
            <a:off x="391518" y="1792288"/>
            <a:ext cx="3384550" cy="413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2286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>
                <a:latin typeface="Arial" charset="0"/>
              </a:rPr>
              <a:t>Финансирането на висшето образование в България през 2009 възлиза на 0,86% от БВП като 0,19% са насочени към спомагателни дейности, а 0,02% към НРД</a:t>
            </a:r>
          </a:p>
          <a:p>
            <a:pPr marL="342900" indent="-2286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endParaRPr lang="bg-BG" sz="1400" dirty="0">
              <a:latin typeface="Arial" charset="0"/>
            </a:endParaRPr>
          </a:p>
          <a:p>
            <a:pPr marL="342900" indent="-2286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 smtClean="0">
                <a:latin typeface="Arial" charset="0"/>
              </a:rPr>
              <a:t>Същевременно </a:t>
            </a:r>
            <a:r>
              <a:rPr lang="bg-BG" sz="1400" dirty="0">
                <a:latin typeface="Arial" charset="0"/>
              </a:rPr>
              <a:t>обаче, публичните разходи за един студент в редовна форма на обучение в България са много високи спрямо индекса на покупателна способност на населението – </a:t>
            </a:r>
            <a:r>
              <a:rPr lang="bg-BG" sz="1400" dirty="0" smtClean="0">
                <a:latin typeface="Arial" charset="0"/>
              </a:rPr>
              <a:t>43,7%</a:t>
            </a:r>
            <a:endParaRPr lang="bg-BG" sz="1400" dirty="0">
              <a:latin typeface="Arial" charset="0"/>
            </a:endParaRPr>
          </a:p>
          <a:p>
            <a:pPr marL="1143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endParaRPr lang="bg-BG" sz="1400" dirty="0">
              <a:latin typeface="Arial" charset="0"/>
            </a:endParaRPr>
          </a:p>
          <a:p>
            <a:pPr marL="342900" indent="-2286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</a:pPr>
            <a:r>
              <a:rPr lang="bg-BG" sz="1400" dirty="0" smtClean="0">
                <a:latin typeface="Arial" charset="0"/>
              </a:rPr>
              <a:t>Има </a:t>
            </a:r>
            <a:r>
              <a:rPr lang="bg-BG" sz="1400" dirty="0">
                <a:latin typeface="Arial" charset="0"/>
              </a:rPr>
              <a:t>сериозна необходимост от повишаване на ефективността на управлението и разходването на наличните </a:t>
            </a:r>
            <a:r>
              <a:rPr lang="bg-BG" sz="1400" dirty="0" smtClean="0">
                <a:latin typeface="Arial" charset="0"/>
              </a:rPr>
              <a:t>средства</a:t>
            </a:r>
            <a:endParaRPr lang="bg-BG" sz="1400" dirty="0">
              <a:latin typeface="Arial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bg-BG" sz="1200" b="1" dirty="0">
              <a:latin typeface="Arial" charset="0"/>
            </a:endParaRPr>
          </a:p>
        </p:txBody>
      </p:sp>
      <p:grpSp>
        <p:nvGrpSpPr>
          <p:cNvPr id="40975" name="Group 15"/>
          <p:cNvGrpSpPr>
            <a:grpSpLocks/>
          </p:cNvGrpSpPr>
          <p:nvPr/>
        </p:nvGrpSpPr>
        <p:grpSpPr bwMode="auto">
          <a:xfrm>
            <a:off x="3995738" y="1792288"/>
            <a:ext cx="4965700" cy="2357437"/>
            <a:chOff x="2245" y="1026"/>
            <a:chExt cx="3534" cy="1401"/>
          </a:xfrm>
        </p:grpSpPr>
        <p:grpSp>
          <p:nvGrpSpPr>
            <p:cNvPr id="40973" name="Group 13"/>
            <p:cNvGrpSpPr>
              <a:grpSpLocks/>
            </p:cNvGrpSpPr>
            <p:nvPr/>
          </p:nvGrpSpPr>
          <p:grpSpPr bwMode="auto">
            <a:xfrm>
              <a:off x="2245" y="1026"/>
              <a:ext cx="3534" cy="1401"/>
              <a:chOff x="2154" y="1026"/>
              <a:chExt cx="3728" cy="1491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2554" y="2362"/>
                <a:ext cx="3328" cy="15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bg-BG" sz="1050" i="1" dirty="0"/>
                  <a:t>Източник: </a:t>
                </a:r>
                <a:r>
                  <a:rPr lang="en-US" sz="1050" i="1" dirty="0"/>
                  <a:t>European Commission, The European Higher Education Area in 2012 </a:t>
                </a:r>
                <a:endParaRPr lang="bg-BG" sz="1050" i="1" dirty="0"/>
              </a:p>
            </p:txBody>
          </p:sp>
          <p:grpSp>
            <p:nvGrpSpPr>
              <p:cNvPr id="40972" name="Group 12"/>
              <p:cNvGrpSpPr>
                <a:grpSpLocks/>
              </p:cNvGrpSpPr>
              <p:nvPr/>
            </p:nvGrpSpPr>
            <p:grpSpPr bwMode="auto">
              <a:xfrm>
                <a:off x="2154" y="1026"/>
                <a:ext cx="3493" cy="1335"/>
                <a:chOff x="2154" y="1026"/>
                <a:chExt cx="3493" cy="1335"/>
              </a:xfrm>
            </p:grpSpPr>
            <p:pic>
              <p:nvPicPr>
                <p:cNvPr id="40963" name="Picture 9"/>
                <p:cNvPicPr>
                  <a:picLocks noChangeAspect="1" noChangeArrowheads="1"/>
                </p:cNvPicPr>
                <p:nvPr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2154" y="1071"/>
                  <a:ext cx="3354" cy="12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40969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2292" y="1026"/>
                  <a:ext cx="3355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bg-BG" sz="1000" b="1">
                      <a:latin typeface="Arial" charset="0"/>
                    </a:rPr>
                    <a:t>Публични годишни разходи за висше образование  - % БВП</a:t>
                  </a:r>
                </a:p>
              </p:txBody>
            </p:sp>
          </p:grpSp>
        </p:grpSp>
        <p:sp>
          <p:nvSpPr>
            <p:cNvPr id="40966" name="AutoShape 7"/>
            <p:cNvSpPr>
              <a:spLocks noChangeArrowheads="1"/>
            </p:cNvSpPr>
            <p:nvPr/>
          </p:nvSpPr>
          <p:spPr bwMode="auto">
            <a:xfrm>
              <a:off x="4740" y="2024"/>
              <a:ext cx="136" cy="181"/>
            </a:xfrm>
            <a:prstGeom prst="flowChartConnector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bg-BG"/>
            </a:p>
          </p:txBody>
        </p:sp>
      </p:grpSp>
      <p:grpSp>
        <p:nvGrpSpPr>
          <p:cNvPr id="40976" name="Group 16"/>
          <p:cNvGrpSpPr>
            <a:grpSpLocks/>
          </p:cNvGrpSpPr>
          <p:nvPr/>
        </p:nvGrpSpPr>
        <p:grpSpPr bwMode="auto">
          <a:xfrm>
            <a:off x="3924300" y="4437063"/>
            <a:ext cx="4868863" cy="2151062"/>
            <a:chOff x="2363" y="2704"/>
            <a:chExt cx="3237" cy="1178"/>
          </a:xfrm>
        </p:grpSpPr>
        <p:pic>
          <p:nvPicPr>
            <p:cNvPr id="40964" name="Picture 10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63" y="2719"/>
              <a:ext cx="3083" cy="1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0965" name="AutoShape 6"/>
            <p:cNvSpPr>
              <a:spLocks noChangeArrowheads="1"/>
            </p:cNvSpPr>
            <p:nvPr/>
          </p:nvSpPr>
          <p:spPr bwMode="auto">
            <a:xfrm>
              <a:off x="2774" y="3667"/>
              <a:ext cx="124" cy="131"/>
            </a:xfrm>
            <a:prstGeom prst="flowChartConnector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653" y="3748"/>
              <a:ext cx="2947" cy="13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bg-BG" sz="1050" i="1" dirty="0"/>
                <a:t>Източник: </a:t>
              </a:r>
              <a:r>
                <a:rPr lang="en-US" sz="1050" i="1" dirty="0"/>
                <a:t>European Commission, The European Higher Education Area in 2012 </a:t>
              </a:r>
              <a:endParaRPr lang="bg-BG" sz="1050" i="1" dirty="0"/>
            </a:p>
          </p:txBody>
        </p:sp>
        <p:sp>
          <p:nvSpPr>
            <p:cNvPr id="40970" name="TextBox 2"/>
            <p:cNvSpPr txBox="1">
              <a:spLocks noChangeArrowheads="1"/>
            </p:cNvSpPr>
            <p:nvPr/>
          </p:nvSpPr>
          <p:spPr bwMode="auto">
            <a:xfrm>
              <a:off x="2528" y="2704"/>
              <a:ext cx="2835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bg-BG" sz="1000" b="1">
                  <a:latin typeface="Arial" charset="0"/>
                </a:rPr>
                <a:t>Публични годишни разходи на висшите училища за студенти като процент от БВП на глава от населението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/>
              <a:t>Финансиране на висшето образование: </a:t>
            </a:r>
            <a:r>
              <a:rPr lang="bg-BG" sz="2400" b="1" i="1" cap="none" dirty="0" smtClean="0"/>
              <a:t>нови стъпки</a:t>
            </a:r>
            <a:endParaRPr lang="bg-BG" sz="2400" b="1" cap="none" dirty="0" smtClean="0">
              <a:solidFill>
                <a:srgbClr val="00B050"/>
              </a:solidFill>
            </a:endParaRPr>
          </a:p>
        </p:txBody>
      </p:sp>
      <p:sp>
        <p:nvSpPr>
          <p:cNvPr id="25603" name="Rectangle 3"/>
          <p:cNvSpPr>
            <a:spLocks/>
          </p:cNvSpPr>
          <p:nvPr/>
        </p:nvSpPr>
        <p:spPr bwMode="auto">
          <a:xfrm>
            <a:off x="539750" y="1773238"/>
            <a:ext cx="7993063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2286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bg-BG" sz="1400" dirty="0">
                <a:latin typeface="Arial" charset="0"/>
              </a:rPr>
              <a:t>Обвързване на финансирането с оценката на резултатите - предоставяне на допълнително бюджетни средства на основата на показатели от рейтинговата система на висшите училища в България</a:t>
            </a:r>
          </a:p>
          <a:p>
            <a:pPr marL="266700" indent="-177800">
              <a:buFontTx/>
              <a:buChar char="•"/>
              <a:tabLst>
                <a:tab pos="361950" algn="l"/>
              </a:tabLst>
            </a:pPr>
            <a:endParaRPr lang="bg-BG" sz="1400" dirty="0">
              <a:latin typeface="Arial" charset="0"/>
              <a:cs typeface="Arial" charset="0"/>
            </a:endParaRPr>
          </a:p>
          <a:p>
            <a:pPr marL="342900" indent="-2286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bg-BG" sz="1400" dirty="0">
                <a:latin typeface="Arial" charset="0"/>
              </a:rPr>
              <a:t>Средства за модернизиране на държавните висши училища</a:t>
            </a:r>
          </a:p>
          <a:p>
            <a:pPr marL="639763" lvl="1" indent="-228600" eaLnBrk="0" hangingPunct="0"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bg-BG" sz="1200" dirty="0">
                <a:latin typeface="Arial" charset="0"/>
              </a:rPr>
              <a:t>предоставени през 2011 г. (ПМС 168/17.06.2011 г.) – 10 200 000 </a:t>
            </a:r>
            <a:r>
              <a:rPr lang="bg-BG" sz="1200" dirty="0" smtClean="0">
                <a:latin typeface="Arial" charset="0"/>
              </a:rPr>
              <a:t>лв.</a:t>
            </a:r>
            <a:endParaRPr lang="bg-BG" sz="1200" dirty="0">
              <a:latin typeface="Arial" charset="0"/>
            </a:endParaRPr>
          </a:p>
          <a:p>
            <a:pPr marL="639763" lvl="1" indent="-228600" eaLnBrk="0" hangingPunct="0"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bg-BG" sz="1200" dirty="0">
                <a:latin typeface="Arial" charset="0"/>
              </a:rPr>
              <a:t>Бюджет </a:t>
            </a:r>
            <a:r>
              <a:rPr lang="bg-BG" sz="1200" dirty="0" smtClean="0">
                <a:latin typeface="Arial" charset="0"/>
              </a:rPr>
              <a:t>2012 г. </a:t>
            </a:r>
            <a:r>
              <a:rPr lang="bg-BG" sz="1200" dirty="0">
                <a:latin typeface="Arial" charset="0"/>
              </a:rPr>
              <a:t>– 15 000 </a:t>
            </a:r>
            <a:r>
              <a:rPr lang="en-US" sz="1200" dirty="0">
                <a:latin typeface="Arial" charset="0"/>
              </a:rPr>
              <a:t>000 </a:t>
            </a:r>
            <a:r>
              <a:rPr lang="bg-BG" sz="1200" dirty="0">
                <a:latin typeface="Arial" charset="0"/>
              </a:rPr>
              <a:t>лв. </a:t>
            </a:r>
          </a:p>
          <a:p>
            <a:pPr marL="827088" lvl="1" indent="-285750">
              <a:buFontTx/>
              <a:buChar char="•"/>
              <a:tabLst>
                <a:tab pos="361950" algn="l"/>
              </a:tabLst>
            </a:pPr>
            <a:endParaRPr lang="bg-BG" sz="1200" dirty="0">
              <a:latin typeface="Arial" charset="0"/>
              <a:cs typeface="Arial" charset="0"/>
            </a:endParaRPr>
          </a:p>
          <a:p>
            <a:pPr marL="342900" indent="-2286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bg-BG" sz="1400" dirty="0">
                <a:latin typeface="Arial" charset="0"/>
              </a:rPr>
              <a:t>Програма за кредитиране на студенти и докторанти с държавна финансова подкрепа (от 2008), основана на следните принципи:</a:t>
            </a:r>
          </a:p>
          <a:p>
            <a:pPr marL="639763" lvl="1" indent="-228600" eaLnBrk="0" hangingPunct="0"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bg-BG" sz="1200" dirty="0">
                <a:latin typeface="Arial" charset="0"/>
              </a:rPr>
              <a:t>Участие на студентите и докторантите във финансирането на обучението</a:t>
            </a:r>
          </a:p>
          <a:p>
            <a:pPr marL="639763" lvl="1" indent="-228600" eaLnBrk="0" hangingPunct="0"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bg-BG" sz="1200" dirty="0">
                <a:latin typeface="Arial" charset="0"/>
              </a:rPr>
              <a:t>Насърчаване на конкуренцията между висшите училища за предоставяне на по-качествено висше образование</a:t>
            </a:r>
          </a:p>
          <a:p>
            <a:pPr marL="639763" lvl="1" indent="-228600" eaLnBrk="0" hangingPunct="0"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bg-BG" sz="1200" dirty="0">
                <a:latin typeface="Arial" charset="0"/>
              </a:rPr>
              <a:t>Гарантиране на равен достъп до висше образование на лица, независимо от социалния им статус</a:t>
            </a:r>
          </a:p>
          <a:p>
            <a:pPr marL="639763" lvl="1" indent="-228600" eaLnBrk="0" hangingPunct="0"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bg-BG" sz="1200" dirty="0">
                <a:latin typeface="Arial" charset="0"/>
              </a:rPr>
              <a:t>Сътрудничество между държавата и банките по повод кредитирането на студентите и докторантите</a:t>
            </a:r>
          </a:p>
          <a:p>
            <a:pPr marL="827088" lvl="1" indent="-285750">
              <a:buFontTx/>
              <a:buChar char="•"/>
              <a:tabLst>
                <a:tab pos="361950" algn="l"/>
              </a:tabLst>
            </a:pPr>
            <a:endParaRPr lang="bg-BG" sz="1200" dirty="0">
              <a:latin typeface="Arial" charset="0"/>
            </a:endParaRPr>
          </a:p>
          <a:p>
            <a:pPr marL="342900" indent="-228600" eaLnBrk="0" hangingPunct="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ru-RU" sz="1400" dirty="0" err="1">
                <a:latin typeface="Arial" charset="0"/>
              </a:rPr>
              <a:t>Програмно-конкурсно</a:t>
            </a:r>
            <a:r>
              <a:rPr lang="ru-RU" sz="1400" dirty="0">
                <a:latin typeface="Arial" charset="0"/>
              </a:rPr>
              <a:t> </a:t>
            </a:r>
            <a:r>
              <a:rPr lang="ru-RU" sz="1400" dirty="0" err="1">
                <a:latin typeface="Arial" charset="0"/>
              </a:rPr>
              <a:t>финансиране</a:t>
            </a:r>
            <a:r>
              <a:rPr lang="ru-RU" sz="1400" dirty="0">
                <a:latin typeface="Arial" charset="0"/>
              </a:rPr>
              <a:t> на </a:t>
            </a:r>
            <a:r>
              <a:rPr lang="ru-RU" sz="1400" dirty="0" err="1">
                <a:latin typeface="Arial" charset="0"/>
              </a:rPr>
              <a:t>научната</a:t>
            </a:r>
            <a:r>
              <a:rPr lang="ru-RU" sz="1400" dirty="0">
                <a:latin typeface="Arial" charset="0"/>
              </a:rPr>
              <a:t> </a:t>
            </a:r>
            <a:r>
              <a:rPr lang="ru-RU" sz="1400" dirty="0" err="1">
                <a:latin typeface="Arial" charset="0"/>
              </a:rPr>
              <a:t>дейност</a:t>
            </a:r>
            <a:r>
              <a:rPr lang="ru-RU" sz="1400" dirty="0">
                <a:latin typeface="Arial" charset="0"/>
              </a:rPr>
              <a:t> </a:t>
            </a:r>
            <a:r>
              <a:rPr lang="ru-RU" sz="1400" dirty="0" err="1">
                <a:latin typeface="Arial" charset="0"/>
              </a:rPr>
              <a:t>във</a:t>
            </a:r>
            <a:r>
              <a:rPr lang="ru-RU" sz="1400" dirty="0">
                <a:latin typeface="Arial" charset="0"/>
              </a:rPr>
              <a:t> </a:t>
            </a:r>
            <a:r>
              <a:rPr lang="ru-RU" sz="1400" dirty="0" err="1">
                <a:latin typeface="Arial" charset="0"/>
              </a:rPr>
              <a:t>висшите</a:t>
            </a:r>
            <a:r>
              <a:rPr lang="ru-RU" sz="1400" dirty="0">
                <a:latin typeface="Arial" charset="0"/>
              </a:rPr>
              <a:t> училища</a:t>
            </a:r>
          </a:p>
          <a:p>
            <a:pPr marL="639763" lvl="1" indent="-228600" eaLnBrk="0" hangingPunct="0"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ru-RU" sz="1200" dirty="0">
                <a:latin typeface="Arial" charset="0"/>
              </a:rPr>
              <a:t>субсидии на </a:t>
            </a:r>
            <a:r>
              <a:rPr lang="ru-RU" sz="1200" dirty="0" err="1">
                <a:latin typeface="Arial" charset="0"/>
              </a:rPr>
              <a:t>конкурсен</a:t>
            </a:r>
            <a:r>
              <a:rPr lang="ru-RU" sz="1200" dirty="0">
                <a:latin typeface="Arial" charset="0"/>
              </a:rPr>
              <a:t> принцип от Фонд “</a:t>
            </a:r>
            <a:r>
              <a:rPr lang="ru-RU" sz="1200" dirty="0" err="1">
                <a:latin typeface="Arial" charset="0"/>
              </a:rPr>
              <a:t>Научни</a:t>
            </a:r>
            <a:r>
              <a:rPr lang="ru-RU" sz="1200" dirty="0">
                <a:latin typeface="Arial" charset="0"/>
              </a:rPr>
              <a:t> </a:t>
            </a:r>
            <a:r>
              <a:rPr lang="ru-RU" sz="1200" dirty="0" err="1">
                <a:latin typeface="Arial" charset="0"/>
              </a:rPr>
              <a:t>изследвания</a:t>
            </a:r>
            <a:r>
              <a:rPr lang="ru-RU" sz="1200" dirty="0">
                <a:latin typeface="Arial" charset="0"/>
              </a:rPr>
              <a:t>”</a:t>
            </a:r>
          </a:p>
          <a:p>
            <a:pPr marL="639763" lvl="1" indent="-228600" eaLnBrk="0" hangingPunct="0">
              <a:lnSpc>
                <a:spcPct val="110000"/>
              </a:lnSpc>
              <a:spcBef>
                <a:spcPts val="0"/>
              </a:spcBef>
              <a:buClr>
                <a:schemeClr val="accent2"/>
              </a:buClr>
              <a:buFont typeface="Arial" charset="0"/>
              <a:buChar char="•"/>
              <a:tabLst>
                <a:tab pos="361950" algn="l"/>
              </a:tabLst>
            </a:pPr>
            <a:r>
              <a:rPr lang="ru-RU" sz="1200" dirty="0" err="1">
                <a:latin typeface="Arial" charset="0"/>
              </a:rPr>
              <a:t>обвързване</a:t>
            </a:r>
            <a:r>
              <a:rPr lang="ru-RU" sz="1200" dirty="0">
                <a:latin typeface="Arial" charset="0"/>
              </a:rPr>
              <a:t> на  </a:t>
            </a:r>
            <a:r>
              <a:rPr lang="ru-RU" sz="1200" dirty="0" err="1">
                <a:latin typeface="Arial" charset="0"/>
              </a:rPr>
              <a:t>броя</a:t>
            </a:r>
            <a:r>
              <a:rPr lang="ru-RU" sz="1200" dirty="0">
                <a:latin typeface="Arial" charset="0"/>
              </a:rPr>
              <a:t> на договорите за </a:t>
            </a:r>
            <a:r>
              <a:rPr lang="ru-RU" sz="1200" dirty="0" err="1">
                <a:latin typeface="Arial" charset="0"/>
              </a:rPr>
              <a:t>научни</a:t>
            </a:r>
            <a:r>
              <a:rPr lang="ru-RU" sz="1200" dirty="0">
                <a:latin typeface="Arial" charset="0"/>
              </a:rPr>
              <a:t> </a:t>
            </a:r>
            <a:r>
              <a:rPr lang="ru-RU" sz="1200" dirty="0" err="1">
                <a:latin typeface="Arial" charset="0"/>
              </a:rPr>
              <a:t>изследвания</a:t>
            </a:r>
            <a:r>
              <a:rPr lang="ru-RU" sz="1200" dirty="0">
                <a:latin typeface="Arial" charset="0"/>
              </a:rPr>
              <a:t> с </a:t>
            </a:r>
            <a:r>
              <a:rPr lang="ru-RU" sz="1200" dirty="0" err="1">
                <a:latin typeface="Arial" charset="0"/>
              </a:rPr>
              <a:t>рейтинговата</a:t>
            </a:r>
            <a:r>
              <a:rPr lang="ru-RU" sz="1200" dirty="0">
                <a:latin typeface="Arial" charset="0"/>
              </a:rPr>
              <a:t> система и с </a:t>
            </a:r>
            <a:r>
              <a:rPr lang="ru-RU" sz="1200" dirty="0" err="1">
                <a:latin typeface="Arial" charset="0"/>
              </a:rPr>
              <a:t>оценката</a:t>
            </a:r>
            <a:r>
              <a:rPr lang="ru-RU" sz="1200" dirty="0">
                <a:latin typeface="Arial" charset="0"/>
              </a:rPr>
              <a:t> за </a:t>
            </a:r>
            <a:r>
              <a:rPr lang="ru-RU" sz="1200" dirty="0" err="1">
                <a:latin typeface="Arial" charset="0"/>
              </a:rPr>
              <a:t>качеството</a:t>
            </a:r>
            <a:r>
              <a:rPr lang="ru-RU" sz="1200" dirty="0">
                <a:latin typeface="Arial" charset="0"/>
              </a:rPr>
              <a:t> – отражение </a:t>
            </a:r>
            <a:r>
              <a:rPr lang="ru-RU" sz="1200" dirty="0" err="1">
                <a:latin typeface="Arial" charset="0"/>
              </a:rPr>
              <a:t>върху</a:t>
            </a:r>
            <a:r>
              <a:rPr lang="ru-RU" sz="1200" dirty="0">
                <a:latin typeface="Arial" charset="0"/>
              </a:rPr>
              <a:t> </a:t>
            </a:r>
            <a:r>
              <a:rPr lang="ru-RU" sz="1200" dirty="0" err="1">
                <a:latin typeface="Arial" charset="0"/>
              </a:rPr>
              <a:t>разпределението</a:t>
            </a:r>
            <a:r>
              <a:rPr lang="ru-RU" sz="1200" dirty="0">
                <a:latin typeface="Arial" charset="0"/>
              </a:rPr>
              <a:t> на </a:t>
            </a:r>
            <a:r>
              <a:rPr lang="ru-RU" sz="1200" dirty="0" err="1">
                <a:latin typeface="Arial" charset="0"/>
              </a:rPr>
              <a:t>средствата</a:t>
            </a:r>
            <a:r>
              <a:rPr lang="ru-RU" sz="1200" dirty="0">
                <a:latin typeface="Arial" charset="0"/>
              </a:rPr>
              <a:t> </a:t>
            </a:r>
            <a:endParaRPr lang="bg-BG" sz="12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/>
          </p:cNvSpPr>
          <p:nvPr>
            <p:ph type="title"/>
          </p:nvPr>
        </p:nvSpPr>
        <p:spPr bwMode="auto">
          <a:xfrm>
            <a:off x="395288" y="404813"/>
            <a:ext cx="8261350" cy="10398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Висшето образование и системата за учене през целия живот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1"/>
          </p:nvPr>
        </p:nvSpPr>
        <p:spPr>
          <a:xfrm>
            <a:off x="250825" y="1844675"/>
            <a:ext cx="4392613" cy="46799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bg-BG" sz="1200" b="1" dirty="0">
                <a:solidFill>
                  <a:schemeClr val="tx1"/>
                </a:solidFill>
                <a:latin typeface="Arial" charset="0"/>
              </a:rPr>
              <a:t>В България все още няма ефективна система за учене през целия живот:</a:t>
            </a:r>
          </a:p>
          <a:p>
            <a:pPr marL="0" indent="0">
              <a:lnSpc>
                <a:spcPct val="80000"/>
              </a:lnSpc>
            </a:pPr>
            <a:endParaRPr lang="bg-BG" sz="1200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bg-BG" sz="1050" dirty="0">
                <a:solidFill>
                  <a:schemeClr val="tx1"/>
                </a:solidFill>
                <a:latin typeface="Arial" charset="0"/>
              </a:rPr>
              <a:t>Има недостиг на алтернативни програми за прием в системата на висшето образование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endParaRPr lang="bg-BG" sz="1050" dirty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bg-BG" sz="1050" dirty="0">
                <a:solidFill>
                  <a:schemeClr val="tx1"/>
                </a:solidFill>
                <a:latin typeface="Arial" charset="0"/>
              </a:rPr>
              <a:t>Само 12,6 % от лицата над 30-годишна възраст в България учат във висши училища или научни организации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endParaRPr lang="ru-RU" sz="1050" dirty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ru-RU" sz="1050" dirty="0">
                <a:solidFill>
                  <a:schemeClr val="tx1"/>
                </a:solidFill>
                <a:latin typeface="Arial" charset="0"/>
              </a:rPr>
              <a:t>Едва 1,3% от </a:t>
            </a:r>
            <a:r>
              <a:rPr lang="ru-RU" sz="1050" dirty="0" err="1">
                <a:solidFill>
                  <a:schemeClr val="tx1"/>
                </a:solidFill>
                <a:latin typeface="Arial" charset="0"/>
              </a:rPr>
              <a:t>населението</a:t>
            </a:r>
            <a:r>
              <a:rPr lang="ru-RU" sz="105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050" dirty="0" err="1">
                <a:solidFill>
                  <a:schemeClr val="tx1"/>
                </a:solidFill>
                <a:latin typeface="Arial" charset="0"/>
              </a:rPr>
              <a:t>участва</a:t>
            </a:r>
            <a:r>
              <a:rPr lang="ru-RU" sz="1050" dirty="0">
                <a:solidFill>
                  <a:schemeClr val="tx1"/>
                </a:solidFill>
                <a:latin typeface="Arial" charset="0"/>
              </a:rPr>
              <a:t> в </a:t>
            </a:r>
            <a:r>
              <a:rPr lang="ru-RU" sz="1050" dirty="0" err="1">
                <a:solidFill>
                  <a:schemeClr val="tx1"/>
                </a:solidFill>
                <a:latin typeface="Arial" charset="0"/>
              </a:rPr>
              <a:t>някаква</a:t>
            </a:r>
            <a:r>
              <a:rPr lang="ru-RU" sz="1050" dirty="0">
                <a:solidFill>
                  <a:schemeClr val="tx1"/>
                </a:solidFill>
                <a:latin typeface="Arial" charset="0"/>
              </a:rPr>
              <a:t> форма на УЦЖ</a:t>
            </a:r>
            <a:r>
              <a:rPr lang="en-US" sz="1050" dirty="0">
                <a:solidFill>
                  <a:schemeClr val="tx1"/>
                </a:solidFill>
                <a:latin typeface="Arial" charset="0"/>
              </a:rPr>
              <a:t>,</a:t>
            </a:r>
            <a:r>
              <a:rPr lang="ru-RU" sz="1050" dirty="0">
                <a:solidFill>
                  <a:schemeClr val="tx1"/>
                </a:solidFill>
                <a:latin typeface="Arial" charset="0"/>
              </a:rPr>
              <a:t> при </a:t>
            </a:r>
            <a:r>
              <a:rPr lang="ru-RU" sz="1050" dirty="0" err="1">
                <a:solidFill>
                  <a:schemeClr val="tx1"/>
                </a:solidFill>
                <a:latin typeface="Arial" charset="0"/>
              </a:rPr>
              <a:t>средно</a:t>
            </a:r>
            <a:r>
              <a:rPr lang="ru-RU" sz="1050" dirty="0">
                <a:solidFill>
                  <a:schemeClr val="tx1"/>
                </a:solidFill>
                <a:latin typeface="Arial" charset="0"/>
              </a:rPr>
              <a:t> за ЕС 9,3%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endParaRPr lang="ru-RU" sz="1050" dirty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bg-BG" sz="1050" dirty="0">
                <a:solidFill>
                  <a:schemeClr val="tx1"/>
                </a:solidFill>
                <a:latin typeface="Arial" charset="0"/>
              </a:rPr>
              <a:t>В България няма система за оценка на придобити умения и признаване на квалификация извън образователните институции.</a:t>
            </a:r>
          </a:p>
          <a:p>
            <a:pPr marL="361950" lvl="1" indent="-182563">
              <a:lnSpc>
                <a:spcPct val="80000"/>
              </a:lnSpc>
            </a:pP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bg-BG" sz="1200" b="1" dirty="0">
                <a:solidFill>
                  <a:schemeClr val="tx1"/>
                </a:solidFill>
                <a:latin typeface="Arial" charset="0"/>
              </a:rPr>
              <a:t>Липсата на гъвкавост на системите на образование и заетост затруднява продължаващото образование.</a:t>
            </a:r>
          </a:p>
          <a:p>
            <a:pPr>
              <a:lnSpc>
                <a:spcPct val="80000"/>
              </a:lnSpc>
            </a:pPr>
            <a:endParaRPr lang="bg-BG" sz="1200" b="1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bg-BG" sz="1200" b="1" dirty="0">
                <a:solidFill>
                  <a:schemeClr val="tx1"/>
                </a:solidFill>
                <a:latin typeface="Arial" charset="0"/>
              </a:rPr>
              <a:t>Едва 31% от фирмите в България (2008) предлагат възможности за квалификация на своите служители. В Чехия например такава възможност дават 71% от фирмите</a:t>
            </a:r>
          </a:p>
          <a:p>
            <a:pPr marL="0" indent="0">
              <a:lnSpc>
                <a:spcPct val="80000"/>
              </a:lnSpc>
            </a:pPr>
            <a:endParaRPr lang="bg-BG" sz="1200" b="1" dirty="0" smtClean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43013" name="Group 5"/>
          <p:cNvGrpSpPr>
            <a:grpSpLocks/>
          </p:cNvGrpSpPr>
          <p:nvPr/>
        </p:nvGrpSpPr>
        <p:grpSpPr bwMode="auto">
          <a:xfrm>
            <a:off x="4570413" y="2276475"/>
            <a:ext cx="4465637" cy="3024188"/>
            <a:chOff x="1292" y="1117"/>
            <a:chExt cx="3312" cy="1595"/>
          </a:xfrm>
        </p:grpSpPr>
        <p:pic>
          <p:nvPicPr>
            <p:cNvPr id="43014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92" y="1117"/>
              <a:ext cx="3312" cy="15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15" name="AutoShape 6"/>
            <p:cNvSpPr>
              <a:spLocks noChangeArrowheads="1"/>
            </p:cNvSpPr>
            <p:nvPr/>
          </p:nvSpPr>
          <p:spPr bwMode="auto">
            <a:xfrm>
              <a:off x="2200" y="2296"/>
              <a:ext cx="136" cy="227"/>
            </a:xfrm>
            <a:prstGeom prst="flowChartConnector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545138" y="5345113"/>
            <a:ext cx="34194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1000" i="1"/>
              <a:t>Източник: </a:t>
            </a:r>
            <a:r>
              <a:rPr lang="en-US" sz="1000" i="1"/>
              <a:t>EC, The European Higher Education Area in 2012 </a:t>
            </a:r>
            <a:endParaRPr lang="bg-BG" sz="1000" i="1"/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5632450" y="20923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bg-BG"/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416550" y="21637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bg-BG"/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4491038" y="2247900"/>
            <a:ext cx="46529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bg-BG" sz="1000" b="1">
                <a:latin typeface="Arial" charset="0"/>
              </a:rPr>
              <a:t>Процент на фирми, които предоставят възможности за квалификация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/>
          </p:cNvSpPr>
          <p:nvPr>
            <p:ph type="title"/>
          </p:nvPr>
        </p:nvSpPr>
        <p:spPr bwMode="auto">
          <a:xfrm>
            <a:off x="395536" y="620688"/>
            <a:ext cx="8261350" cy="86077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 Няколко извода за висшето образование </a:t>
            </a:r>
            <a:r>
              <a:rPr lang="bg-BG" sz="2400" b="1" i="1" cap="none" dirty="0" smtClean="0"/>
              <a:t>днес</a:t>
            </a:r>
            <a:r>
              <a:rPr lang="bg-BG" sz="2400" b="1" i="1" cap="none" dirty="0" smtClean="0">
                <a:sym typeface="Wingdings" pitchFamily="2" charset="2"/>
              </a:rPr>
              <a:t/>
            </a:r>
            <a:br>
              <a:rPr lang="bg-BG" sz="2400" b="1" i="1" cap="none" dirty="0" smtClean="0">
                <a:sym typeface="Wingdings" pitchFamily="2" charset="2"/>
              </a:rPr>
            </a:br>
            <a:endParaRPr lang="bg-BG" sz="2400" b="1" cap="none" dirty="0" smtClean="0"/>
          </a:p>
        </p:txBody>
      </p:sp>
      <p:sp>
        <p:nvSpPr>
          <p:cNvPr id="45058" name="Rectangle 3"/>
          <p:cNvSpPr>
            <a:spLocks noGrp="1"/>
          </p:cNvSpPr>
          <p:nvPr>
            <p:ph type="body" idx="1"/>
          </p:nvPr>
        </p:nvSpPr>
        <p:spPr>
          <a:xfrm>
            <a:off x="539552" y="1772816"/>
            <a:ext cx="8208963" cy="4176712"/>
          </a:xfrm>
        </p:spPr>
        <p:txBody>
          <a:bodyPr/>
          <a:lstStyle/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200" dirty="0" smtClean="0">
              <a:latin typeface="Arial" charset="0"/>
            </a:endParaRP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Липсват разработени механизми за постигане на висока адекватност между подготовката на кадрите с висше образование и изискванията на пазара на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труда</a:t>
            </a: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400" dirty="0">
              <a:solidFill>
                <a:schemeClr val="tx1"/>
              </a:solidFill>
              <a:latin typeface="Arial" charset="0"/>
            </a:endParaRP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Все още не е разработена цялостна системата за обвързване на финансирането с резултатите от ученето (“продукта” на висшето образование ). Необходима е промяна в модела на финансиране на висшите училища, включително и с цел ефективно управление на ресурсите в системата на висшето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образование.</a:t>
            </a: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400" dirty="0">
              <a:solidFill>
                <a:schemeClr val="tx1"/>
              </a:solidFill>
              <a:latin typeface="Arial" charset="0"/>
            </a:endParaRP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Необходимост от засилване на: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bg-BG" sz="1050" dirty="0">
                <a:solidFill>
                  <a:schemeClr val="tx1"/>
                </a:solidFill>
                <a:latin typeface="Arial" charset="0"/>
              </a:rPr>
              <a:t>научна дейност във висшите училища,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tabLst>
                <a:tab pos="361950" algn="l"/>
              </a:tabLst>
            </a:pPr>
            <a:r>
              <a:rPr lang="bg-BG" sz="1050" dirty="0">
                <a:solidFill>
                  <a:schemeClr val="tx1"/>
                </a:solidFill>
                <a:latin typeface="Arial" charset="0"/>
              </a:rPr>
              <a:t>връзката с икономиката и пазара на труда (кариерно ориентиране в хода на следване, натрупване на реален професионален опит с цел само-профилиране, натрупване на предприемачески опит чрез учебно-тренировъчни фирми)</a:t>
            </a: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400" dirty="0">
              <a:solidFill>
                <a:schemeClr val="tx1"/>
              </a:solidFill>
              <a:latin typeface="Arial" charset="0"/>
            </a:endParaRP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Липсват достатъчно условия за стимулиране на ученето през целия живот – т.е. на алтернативни възможности за вход във висшето образование, на условия за включването на лица в напреднала възраст в различни програми за придобиване на висше образование</a:t>
            </a: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400" dirty="0">
              <a:solidFill>
                <a:schemeClr val="tx1"/>
              </a:solidFill>
              <a:latin typeface="Arial" charset="0"/>
            </a:endParaRP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Има </a:t>
            </a:r>
            <a:r>
              <a:rPr lang="bg-BG" sz="1400" dirty="0">
                <a:solidFill>
                  <a:schemeClr val="tx1"/>
                </a:solidFill>
                <a:latin typeface="Arial" charset="0"/>
              </a:rPr>
              <a:t>положителна тенденция за повишаване броя на завършващите средно образование, които продължават образованието си във висши училища. Но разликата в нивата на подготовката на кандидатстващите в университетите и изискванията на ВУ е проблем, свързан с подобряване на обхвата на лицата във висшето образование.</a:t>
            </a: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400" dirty="0" smtClean="0">
              <a:solidFill>
                <a:srgbClr val="00B050"/>
              </a:solidFill>
              <a:latin typeface="Arial" charset="0"/>
            </a:endParaRP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200" dirty="0" smtClean="0">
              <a:latin typeface="Arial" charset="0"/>
            </a:endParaRP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400" dirty="0" smtClean="0">
              <a:latin typeface="Arial" charset="0"/>
            </a:endParaRPr>
          </a:p>
          <a:p>
            <a:pPr indent="-34290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400" dirty="0" smtClean="0">
              <a:solidFill>
                <a:srgbClr val="00B050"/>
              </a:solidFill>
              <a:latin typeface="Arial" charset="0"/>
            </a:endParaRPr>
          </a:p>
          <a:p>
            <a:pPr indent="-342900">
              <a:lnSpc>
                <a:spcPct val="80000"/>
              </a:lnSpc>
              <a:buFont typeface="Arial" charset="0"/>
              <a:buNone/>
              <a:tabLst>
                <a:tab pos="452438" algn="l"/>
                <a:tab pos="539750" algn="l"/>
              </a:tabLst>
            </a:pPr>
            <a:endParaRPr lang="bg-BG" sz="1400" dirty="0" smtClean="0">
              <a:solidFill>
                <a:srgbClr val="00B0F0"/>
              </a:solidFill>
              <a:latin typeface="Arial" charset="0"/>
            </a:endParaRPr>
          </a:p>
          <a:p>
            <a:pPr marL="452438" lvl="1" indent="-27305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800" dirty="0" smtClean="0">
              <a:latin typeface="Arial" charset="0"/>
            </a:endParaRPr>
          </a:p>
          <a:p>
            <a:pPr marL="452438" lvl="1" indent="-27305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000" dirty="0" smtClean="0">
              <a:latin typeface="Arial" charset="0"/>
            </a:endParaRPr>
          </a:p>
          <a:p>
            <a:pPr marL="452438" lvl="1" indent="-273050">
              <a:lnSpc>
                <a:spcPct val="80000"/>
              </a:lnSpc>
              <a:tabLst>
                <a:tab pos="452438" algn="l"/>
                <a:tab pos="539750" algn="l"/>
              </a:tabLst>
            </a:pPr>
            <a:endParaRPr lang="bg-BG" sz="1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 2.</a:t>
            </a:r>
            <a:r>
              <a:rPr lang="bg-BG" sz="2400" b="1" cap="none" dirty="0" err="1" smtClean="0"/>
              <a:t>2</a:t>
            </a:r>
            <a:r>
              <a:rPr lang="bg-BG" sz="2400" b="1" cap="none" dirty="0" smtClean="0"/>
              <a:t>. Висшето образование </a:t>
            </a:r>
            <a:r>
              <a:rPr lang="bg-BG" sz="2400" b="1" i="1" cap="none" dirty="0" smtClean="0"/>
              <a:t>днес</a:t>
            </a:r>
            <a:r>
              <a:rPr lang="bg-BG" sz="2400" b="1" i="1" cap="none" dirty="0" smtClean="0">
                <a:sym typeface="Wingdings" pitchFamily="2" charset="2"/>
              </a:rPr>
              <a:t>:</a:t>
            </a:r>
            <a:br>
              <a:rPr lang="bg-BG" sz="2400" b="1" i="1" cap="none" dirty="0" smtClean="0">
                <a:sym typeface="Wingdings" pitchFamily="2" charset="2"/>
              </a:rPr>
            </a:br>
            <a:r>
              <a:rPr lang="bg-BG" sz="2400" b="1" cap="none" dirty="0" smtClean="0">
                <a:sym typeface="Wingdings" pitchFamily="2" charset="2"/>
              </a:rPr>
              <a:t>ОСНОВНИ ПРЕДИЗВИКАТЕЛСТВА</a:t>
            </a:r>
            <a:endParaRPr lang="bg-BG" sz="2400" b="1" i="1" cap="none" dirty="0" smtClean="0">
              <a:sym typeface="Wingdings" pitchFamily="2" charset="2"/>
            </a:endParaRPr>
          </a:p>
        </p:txBody>
      </p:sp>
      <p:sp>
        <p:nvSpPr>
          <p:cNvPr id="4710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3763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Профилът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работната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сила в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България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е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сериозен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проблем пред целите на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развитието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страната</a:t>
            </a:r>
            <a:endParaRPr lang="ru-RU" sz="1600" b="1" dirty="0" smtClean="0">
              <a:solidFill>
                <a:schemeClr val="tx1"/>
              </a:solidFill>
              <a:latin typeface="Arial" charset="0"/>
            </a:endParaRPr>
          </a:p>
          <a:p>
            <a:pPr marL="1143000" lvl="2" indent="-457200">
              <a:lnSpc>
                <a:spcPct val="90000"/>
              </a:lnSpc>
            </a:pP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12,4% с </a:t>
            </a:r>
            <a:r>
              <a:rPr lang="ru-RU" sz="1600" dirty="0" err="1" smtClean="0">
                <a:solidFill>
                  <a:schemeClr val="tx1"/>
                </a:solidFill>
                <a:latin typeface="Arial" charset="0"/>
              </a:rPr>
              <a:t>основно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 и </a:t>
            </a:r>
            <a:r>
              <a:rPr lang="ru-RU" sz="1600" dirty="0" err="1" smtClean="0">
                <a:solidFill>
                  <a:schemeClr val="tx1"/>
                </a:solidFill>
                <a:latin typeface="Arial" charset="0"/>
              </a:rPr>
              <a:t>по-ниско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 образование</a:t>
            </a:r>
          </a:p>
          <a:p>
            <a:pPr marL="1143000" lvl="2" indent="-457200">
              <a:lnSpc>
                <a:spcPct val="90000"/>
              </a:lnSpc>
            </a:pP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60,5% </a:t>
            </a:r>
            <a:r>
              <a:rPr lang="ru-RU" sz="1600" dirty="0" err="1" smtClean="0">
                <a:solidFill>
                  <a:schemeClr val="tx1"/>
                </a:solidFill>
                <a:latin typeface="Arial" charset="0"/>
              </a:rPr>
              <a:t>със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Arial" charset="0"/>
              </a:rPr>
              <a:t>средно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 образование</a:t>
            </a:r>
          </a:p>
          <a:p>
            <a:pPr marL="1143000" lvl="2" indent="-457200">
              <a:lnSpc>
                <a:spcPct val="90000"/>
              </a:lnSpc>
            </a:pP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27,1% с </a:t>
            </a:r>
            <a:r>
              <a:rPr lang="ru-RU" sz="1600" dirty="0" err="1" smtClean="0">
                <a:solidFill>
                  <a:schemeClr val="tx1"/>
                </a:solidFill>
                <a:latin typeface="Arial" charset="0"/>
              </a:rPr>
              <a:t>висше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 образование</a:t>
            </a:r>
          </a:p>
          <a:p>
            <a:pPr marL="355600" lvl="1" indent="-176213">
              <a:lnSpc>
                <a:spcPct val="90000"/>
              </a:lnSpc>
            </a:pPr>
            <a:endParaRPr lang="ru-RU" sz="1600" dirty="0" smtClean="0">
              <a:solidFill>
                <a:schemeClr val="tx1"/>
              </a:solidFill>
              <a:latin typeface="Arial" charset="0"/>
            </a:endParaRPr>
          </a:p>
          <a:p>
            <a:pPr marL="342900" lvl="1">
              <a:lnSpc>
                <a:spcPct val="90000"/>
              </a:lnSpc>
              <a:buClr>
                <a:schemeClr val="accent1"/>
              </a:buClr>
            </a:pPr>
            <a:r>
              <a:rPr lang="ru-RU" sz="1600" b="1" dirty="0" err="1">
                <a:solidFill>
                  <a:schemeClr val="tx1"/>
                </a:solidFill>
                <a:latin typeface="Arial" charset="0"/>
              </a:rPr>
              <a:t>Работна</a:t>
            </a: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 сила с подобен </a:t>
            </a:r>
            <a:r>
              <a:rPr lang="ru-RU" sz="1600" b="1" dirty="0" err="1">
                <a:solidFill>
                  <a:schemeClr val="tx1"/>
                </a:solidFill>
                <a:latin typeface="Arial" charset="0"/>
              </a:rPr>
              <a:t>профил</a:t>
            </a: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 не </a:t>
            </a:r>
            <a:r>
              <a:rPr lang="ru-RU" sz="1600" b="1" dirty="0" err="1">
                <a:solidFill>
                  <a:schemeClr val="tx1"/>
                </a:solidFill>
                <a:latin typeface="Arial" charset="0"/>
              </a:rPr>
              <a:t>би</a:t>
            </a: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 могла да </a:t>
            </a:r>
            <a:r>
              <a:rPr lang="ru-RU" sz="1600" b="1" dirty="0" err="1">
                <a:solidFill>
                  <a:schemeClr val="tx1"/>
                </a:solidFill>
                <a:latin typeface="Arial" charset="0"/>
              </a:rPr>
              <a:t>генерира</a:t>
            </a: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Arial" charset="0"/>
              </a:rPr>
              <a:t>растеж</a:t>
            </a: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bg-BG" sz="1600" b="1" dirty="0">
                <a:solidFill>
                  <a:schemeClr val="tx1"/>
                </a:solidFill>
                <a:latin typeface="Arial" charset="0"/>
              </a:rPr>
              <a:t>в </a:t>
            </a:r>
            <a:r>
              <a:rPr lang="ru-RU" sz="1600" b="1" dirty="0" err="1">
                <a:solidFill>
                  <a:schemeClr val="tx1"/>
                </a:solidFill>
                <a:latin typeface="Arial" charset="0"/>
              </a:rPr>
              <a:t>ключовите</a:t>
            </a: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Arial" charset="0"/>
              </a:rPr>
              <a:t>сектори</a:t>
            </a: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Arial" charset="0"/>
              </a:rPr>
              <a:t>една</a:t>
            </a: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Arial" charset="0"/>
              </a:rPr>
              <a:t>икономика</a:t>
            </a: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600" b="1" dirty="0" err="1">
                <a:solidFill>
                  <a:schemeClr val="tx1"/>
                </a:solidFill>
                <a:latin typeface="Arial" charset="0"/>
              </a:rPr>
              <a:t>знанието</a:t>
            </a:r>
            <a:r>
              <a:rPr lang="ru-RU" sz="1600" b="1" dirty="0">
                <a:solidFill>
                  <a:schemeClr val="tx1"/>
                </a:solidFill>
                <a:latin typeface="Arial" charset="0"/>
              </a:rPr>
              <a:t>.</a:t>
            </a:r>
            <a:endParaRPr lang="bg-BG" sz="1600" b="1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bg-BG" sz="1600" b="1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Липсват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достатъчно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специалисти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в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областта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науката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и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технологиите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което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се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отразява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негативно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върху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развитието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икономиката</a:t>
            </a:r>
            <a:r>
              <a:rPr lang="en-US" sz="16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bg-BG" sz="1600" b="1" dirty="0" smtClean="0">
                <a:solidFill>
                  <a:schemeClr val="tx1"/>
                </a:solidFill>
                <a:latin typeface="Arial" charset="0"/>
              </a:rPr>
              <a:t>и </a:t>
            </a:r>
            <a:r>
              <a:rPr lang="bg-BG" sz="1600" b="1" dirty="0" err="1" smtClean="0">
                <a:solidFill>
                  <a:schemeClr val="tx1"/>
                </a:solidFill>
                <a:latin typeface="Arial" charset="0"/>
              </a:rPr>
              <a:t>преструктирирането</a:t>
            </a:r>
            <a:r>
              <a:rPr lang="bg-BG" sz="1600" b="1" dirty="0" smtClean="0">
                <a:solidFill>
                  <a:schemeClr val="tx1"/>
                </a:solidFill>
                <a:latin typeface="Arial" charset="0"/>
              </a:rPr>
              <a:t> й в икономика на знанието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която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поставя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фокуса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върху</a:t>
            </a:r>
            <a:r>
              <a:rPr lang="ru-RU" sz="1600" b="1" dirty="0" smtClean="0">
                <a:solidFill>
                  <a:schemeClr val="tx1"/>
                </a:solidFill>
                <a:latin typeface="Arial" charset="0"/>
              </a:rPr>
              <a:t> ИКТ и </a:t>
            </a:r>
            <a:r>
              <a:rPr lang="ru-RU" sz="1600" b="1" dirty="0" err="1" smtClean="0">
                <a:solidFill>
                  <a:schemeClr val="tx1"/>
                </a:solidFill>
                <a:latin typeface="Arial" charset="0"/>
              </a:rPr>
              <a:t>иновациите</a:t>
            </a:r>
            <a:r>
              <a:rPr lang="ru-RU" sz="1600" dirty="0" smtClean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marL="355600" lvl="1" indent="-176213">
              <a:lnSpc>
                <a:spcPct val="90000"/>
              </a:lnSpc>
            </a:pPr>
            <a:endParaRPr lang="ru-RU" sz="1800" dirty="0" smtClean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bg-BG" sz="1400" b="1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bg-BG" sz="18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800" b="1" cap="none" smtClean="0"/>
              <a:t>СЪДЪРЖАНИЕ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827088" y="1989138"/>
            <a:ext cx="7859712" cy="3168650"/>
          </a:xfrm>
        </p:spPr>
        <p:txBody>
          <a:bodyPr/>
          <a:lstStyle/>
          <a:p>
            <a:pPr marL="571500" indent="-457200">
              <a:buFont typeface="Arial" charset="0"/>
              <a:buAutoNum type="arabicPeriod"/>
            </a:pPr>
            <a:r>
              <a:rPr lang="bg-BG" sz="1800" dirty="0" smtClean="0">
                <a:solidFill>
                  <a:schemeClr val="tx1"/>
                </a:solidFill>
                <a:latin typeface="Arial" charset="0"/>
              </a:rPr>
              <a:t>Ролята на висшето образование</a:t>
            </a: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	</a:t>
            </a:r>
            <a:endParaRPr lang="bg-BG" sz="18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endParaRPr lang="bg-BG" sz="18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1800" dirty="0" smtClean="0">
                <a:solidFill>
                  <a:schemeClr val="tx1"/>
                </a:solidFill>
                <a:latin typeface="Arial" charset="0"/>
              </a:rPr>
              <a:t>Висшето образование днес – състояние и ключови предизвикателства</a:t>
            </a:r>
          </a:p>
          <a:p>
            <a:pPr marL="571500" indent="-457200">
              <a:buFont typeface="Arial" charset="0"/>
              <a:buAutoNum type="arabicPeriod"/>
            </a:pPr>
            <a:endParaRPr lang="bg-BG" sz="18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buFont typeface="Arial" charset="0"/>
              <a:buAutoNum type="arabicPeriod"/>
            </a:pPr>
            <a:r>
              <a:rPr lang="bg-BG" sz="1800" dirty="0" smtClean="0">
                <a:solidFill>
                  <a:schemeClr val="tx1"/>
                </a:solidFill>
                <a:latin typeface="Arial" charset="0"/>
              </a:rPr>
              <a:t>Ключови цели и инвестиционни приоритети 2014 - 2020г.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/>
          </p:cNvSpPr>
          <p:nvPr>
            <p:ph type="title"/>
          </p:nvPr>
        </p:nvSpPr>
        <p:spPr bwMode="auto">
          <a:xfrm>
            <a:off x="179512" y="476672"/>
            <a:ext cx="8713787" cy="10398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bg-BG" sz="2400" b="1" cap="none" dirty="0" smtClean="0"/>
              <a:t>3. Висшето образование 2014-2020: </a:t>
            </a:r>
            <a:br>
              <a:rPr lang="bg-BG" sz="2400" b="1" cap="none" dirty="0" smtClean="0"/>
            </a:br>
            <a:r>
              <a:rPr lang="bg-BG" sz="2400" b="1" cap="none" dirty="0" smtClean="0"/>
              <a:t>КЛЮЧОВИ ЦЕЛИ И ИНВЕСТИЦИОННИ ПРИОРТЕТИ	</a:t>
            </a:r>
          </a:p>
        </p:txBody>
      </p:sp>
      <p:sp>
        <p:nvSpPr>
          <p:cNvPr id="4813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715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Повишаване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броя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30-34-годишните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български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граждани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със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завършено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висше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образование,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притежаващи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знания, умения и компетентности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съответстващи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изискванията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глобалния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трудов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пазар</a:t>
            </a:r>
            <a:endParaRPr lang="ru-RU" sz="14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lnSpc>
                <a:spcPct val="90000"/>
              </a:lnSpc>
              <a:buFont typeface="Arial" charset="0"/>
              <a:buAutoNum type="arabicPeriod"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Повишаване на ефективността на висшето образование чрез: </a:t>
            </a:r>
          </a:p>
          <a:p>
            <a:pPr lvl="2" indent="-457200">
              <a:lnSpc>
                <a:spcPct val="90000"/>
              </a:lnSpc>
              <a:spcAft>
                <a:spcPts val="200"/>
              </a:spcAft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повишаване качество на академичната и практическата професионална подготовка на студентите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преди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навлизането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им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пазара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на труда (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адекватност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и качество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програмите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,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преподаването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,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стажовете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спрямо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изискванията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глобалния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трудов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пазар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и в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подкрепа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развитието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на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националната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Arial" charset="0"/>
              </a:rPr>
              <a:t>икономика</a:t>
            </a:r>
            <a:r>
              <a:rPr lang="ru-RU" sz="1200" dirty="0" smtClean="0">
                <a:solidFill>
                  <a:schemeClr val="tx1"/>
                </a:solidFill>
                <a:latin typeface="Arial" charset="0"/>
              </a:rPr>
              <a:t>)</a:t>
            </a: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 lvl="2" indent="-457200">
              <a:lnSpc>
                <a:spcPct val="90000"/>
              </a:lnSpc>
              <a:spcAft>
                <a:spcPts val="200"/>
              </a:spcAft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развиване на системата за обвързване на финансирането с резултатите от ученето (“продукта” на висшето образование).</a:t>
            </a:r>
          </a:p>
          <a:p>
            <a:pPr lvl="2" indent="-457200">
              <a:lnSpc>
                <a:spcPct val="90000"/>
              </a:lnSpc>
              <a:spcAft>
                <a:spcPts val="200"/>
              </a:spcAft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развиване на системата за учене през целия живот</a:t>
            </a:r>
          </a:p>
          <a:p>
            <a:pPr lvl="2" indent="-457200">
              <a:lnSpc>
                <a:spcPct val="90000"/>
              </a:lnSpc>
            </a:pPr>
            <a:endParaRPr lang="bg-BG" sz="1400" i="1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Подобряване на връзките в системата висше образование – наука – бизнес в национален и над-национален план (вкл. 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активно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развиване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на научна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дейност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във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  <a:latin typeface="Arial" charset="0"/>
              </a:rPr>
              <a:t>висшите</a:t>
            </a:r>
            <a:r>
              <a:rPr lang="ru-RU" sz="1400" dirty="0" smtClean="0">
                <a:solidFill>
                  <a:schemeClr val="tx1"/>
                </a:solidFill>
                <a:latin typeface="Arial" charset="0"/>
              </a:rPr>
              <a:t> училища)</a:t>
            </a:r>
          </a:p>
          <a:p>
            <a:pPr marL="571500" indent="-457200">
              <a:lnSpc>
                <a:spcPct val="90000"/>
              </a:lnSpc>
              <a:buFont typeface="Arial" charset="0"/>
              <a:buAutoNum type="arabicPeriod"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marL="571500" indent="-457200">
              <a:lnSpc>
                <a:spcPct val="90000"/>
              </a:lnSpc>
              <a:buFont typeface="Arial" charset="0"/>
              <a:buAutoNum type="arabicPeriod"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Осигуряване на необходимите на образованието ресурси и материална база, включително и чрез ефективно разходване на средства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666750" indent="-666750"/>
            <a:r>
              <a:rPr lang="bg-BG" sz="2800" b="1" cap="none" dirty="0" smtClean="0"/>
              <a:t>1. Ролята на </a:t>
            </a:r>
            <a:br>
              <a:rPr lang="bg-BG" sz="2800" b="1" cap="none" dirty="0" smtClean="0"/>
            </a:br>
            <a:r>
              <a:rPr lang="bg-BG" sz="2800" b="1" cap="none" dirty="0" smtClean="0"/>
              <a:t>ВИСШЕТО ОБРАЗОВАНИЕ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type="body" idx="1"/>
          </p:nvPr>
        </p:nvSpPr>
        <p:spPr>
          <a:xfrm>
            <a:off x="395536" y="1844824"/>
            <a:ext cx="8229600" cy="4373563"/>
          </a:xfrm>
        </p:spPr>
        <p:txBody>
          <a:bodyPr/>
          <a:lstStyle/>
          <a:p>
            <a:pPr marL="87313" indent="0">
              <a:buFont typeface="Arial" charset="0"/>
              <a:buNone/>
            </a:pPr>
            <a:r>
              <a:rPr lang="bg-BG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Ролята на висшето образование е: </a:t>
            </a:r>
          </a:p>
          <a:p>
            <a:pPr marL="87313" indent="0">
              <a:buFont typeface="Arial" charset="0"/>
              <a:buNone/>
            </a:pPr>
            <a:endParaRPr lang="bg-BG" sz="14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42950" lvl="1" indent="-285750"/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да  надгражда придобитите знания и умения</a:t>
            </a:r>
          </a:p>
          <a:p>
            <a:pPr marL="742950" lvl="1" indent="-285750"/>
            <a:endParaRPr lang="en-US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42950" lvl="1" indent="-285750"/>
            <a:r>
              <a:rPr lang="bg-BG" sz="1400" dirty="0">
                <a:solidFill>
                  <a:schemeClr val="tx1"/>
                </a:solidFill>
                <a:latin typeface="Arial" charset="0"/>
                <a:cs typeface="Arial" charset="0"/>
              </a:rPr>
              <a:t>да осигури необходимата квалифицирана работна сила за нуждите на национална (и глобална икономика) като формира конкурентоспособни професионалисти, в това число и кадри за системата на образованието</a:t>
            </a:r>
            <a:endParaRPr lang="en-US" sz="14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42950" lvl="1" indent="-285750"/>
            <a:endParaRPr lang="bg-BG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42950" lvl="1" indent="-285750"/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да подпомага процеса на продължаваща квалификация на кадрите на пазара на труда </a:t>
            </a:r>
          </a:p>
          <a:p>
            <a:pPr marL="742950" lvl="1" indent="-285750"/>
            <a:endParaRPr lang="bg-BG" sz="1400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742950" lvl="1" indent="-285750"/>
            <a:r>
              <a:rPr lang="bg-BG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да подпомага развитието на науката и да интегрира научни постижения в учебно-образователния и изследователския процес</a:t>
            </a:r>
          </a:p>
          <a:p>
            <a:pPr marL="742950" lvl="1" indent="-285750"/>
            <a:endParaRPr lang="bg-BG" sz="1400" b="1" dirty="0" smtClean="0">
              <a:latin typeface="Arial" charset="0"/>
              <a:cs typeface="Arial" charset="0"/>
            </a:endParaRPr>
          </a:p>
          <a:p>
            <a:pPr marL="742950" lvl="1" indent="-285750">
              <a:buFont typeface="Arial" charset="0"/>
              <a:buNone/>
            </a:pPr>
            <a:endParaRPr lang="bg-BG" sz="14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700213"/>
            <a:ext cx="8629650" cy="501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 Ролята на висшето образование при  ФОРМИРАНЕТО НА ЧОВЕШКИЯ КАПИТАЛ</a:t>
            </a:r>
          </a:p>
        </p:txBody>
      </p:sp>
      <p:sp>
        <p:nvSpPr>
          <p:cNvPr id="20483" name="Rectangle 5"/>
          <p:cNvSpPr>
            <a:spLocks noChangeArrowheads="1"/>
          </p:cNvSpPr>
          <p:nvPr/>
        </p:nvSpPr>
        <p:spPr bwMode="auto">
          <a:xfrm>
            <a:off x="1043608" y="1844675"/>
            <a:ext cx="37449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1200" b="1" dirty="0">
                <a:latin typeface="Arial" charset="0"/>
              </a:rPr>
              <a:t>Да осигурява кадри за всички сфери на висококвалифицирания пазар на труда (включително за образованието и науката).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23" name="Rectangle 2"/>
          <p:cNvSpPr>
            <a:spLocks/>
          </p:cNvSpPr>
          <p:nvPr/>
        </p:nvSpPr>
        <p:spPr bwMode="auto">
          <a:xfrm>
            <a:off x="179388" y="260350"/>
            <a:ext cx="871378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666750" indent="-666750" algn="ctr" eaLnBrk="0" hangingPunct="0"/>
            <a:r>
              <a:rPr lang="bg-BG" sz="2400" b="1" dirty="0" smtClean="0">
                <a:solidFill>
                  <a:srgbClr val="6B7D72"/>
                </a:solidFill>
              </a:rPr>
              <a:t> </a:t>
            </a:r>
            <a:r>
              <a:rPr lang="bg-BG" sz="2400" b="1" dirty="0">
                <a:solidFill>
                  <a:srgbClr val="6B7D72"/>
                </a:solidFill>
              </a:rPr>
              <a:t>Ролята на висшето образование </a:t>
            </a:r>
            <a:endParaRPr lang="en-US" sz="2400" b="1" dirty="0" smtClean="0">
              <a:solidFill>
                <a:srgbClr val="6B7D72"/>
              </a:solidFill>
            </a:endParaRPr>
          </a:p>
          <a:p>
            <a:pPr marL="666750" indent="-666750" algn="ctr" eaLnBrk="0" hangingPunct="0"/>
            <a:r>
              <a:rPr lang="bg-BG" sz="2400" b="1" dirty="0" smtClean="0">
                <a:solidFill>
                  <a:srgbClr val="6B7D72"/>
                </a:solidFill>
              </a:rPr>
              <a:t>ВРЪЗКА </a:t>
            </a:r>
            <a:r>
              <a:rPr lang="bg-BG" sz="2400" b="1" dirty="0">
                <a:solidFill>
                  <a:srgbClr val="6B7D72"/>
                </a:solidFill>
              </a:rPr>
              <a:t>С НАУКАТА И БИЗНЕСА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536" y="1196752"/>
            <a:ext cx="8404994" cy="550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400" b="1" cap="none" dirty="0" smtClean="0"/>
              <a:t> Образование, заетост и социално включване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2249487"/>
            <a:ext cx="2880320" cy="3962400"/>
          </a:xfrm>
        </p:spPr>
        <p:txBody>
          <a:bodyPr/>
          <a:lstStyle/>
          <a:p>
            <a:pPr marL="285750" indent="-285750">
              <a:lnSpc>
                <a:spcPct val="80000"/>
              </a:lnSpc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В рамките на ЕС-27 в най-голям риск от безработица и социално изключване са лицата с ниско образование</a:t>
            </a:r>
          </a:p>
          <a:p>
            <a:pPr marL="285750" indent="-285750">
              <a:lnSpc>
                <a:spcPct val="80000"/>
              </a:lnSpc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marL="285750" indent="-285750"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Безработицата в България сред лицата с различно образователно ниво е: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marL="446088" lvl="1" indent="-174625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4,5 % при тези с висше образование</a:t>
            </a:r>
          </a:p>
          <a:p>
            <a:pPr marL="446088" lvl="1" indent="-174625">
              <a:lnSpc>
                <a:spcPct val="80000"/>
              </a:lnSpc>
            </a:pP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 marL="446088" lvl="1" indent="-174625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8,5 % при лицата със средно образование</a:t>
            </a:r>
          </a:p>
          <a:p>
            <a:pPr marL="446088" lvl="1" indent="-174625">
              <a:lnSpc>
                <a:spcPct val="80000"/>
              </a:lnSpc>
            </a:pP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 marL="446088" lvl="1" indent="-174625">
              <a:lnSpc>
                <a:spcPct val="8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22,7% при лицата с основно образование</a:t>
            </a:r>
          </a:p>
          <a:p>
            <a:pPr marL="285750" lvl="1" indent="-285750">
              <a:lnSpc>
                <a:spcPct val="80000"/>
              </a:lnSpc>
              <a:buClr>
                <a:schemeClr val="accent1"/>
              </a:buClr>
            </a:pPr>
            <a:endParaRPr lang="bg-BG" sz="1400" dirty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3561" name="Group 9"/>
          <p:cNvGrpSpPr>
            <a:grpSpLocks/>
          </p:cNvGrpSpPr>
          <p:nvPr/>
        </p:nvGrpSpPr>
        <p:grpSpPr bwMode="auto">
          <a:xfrm>
            <a:off x="3668712" y="2349500"/>
            <a:ext cx="5262563" cy="3762375"/>
            <a:chOff x="2287" y="1680"/>
            <a:chExt cx="3315" cy="2370"/>
          </a:xfrm>
        </p:grpSpPr>
        <p:pic>
          <p:nvPicPr>
            <p:cNvPr id="23555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7" y="1680"/>
              <a:ext cx="3315" cy="23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56" name="AutoShape 5"/>
            <p:cNvSpPr>
              <a:spLocks noChangeArrowheads="1"/>
            </p:cNvSpPr>
            <p:nvPr/>
          </p:nvSpPr>
          <p:spPr bwMode="auto">
            <a:xfrm>
              <a:off x="3515" y="3884"/>
              <a:ext cx="181" cy="90"/>
            </a:xfrm>
            <a:prstGeom prst="flowChartConnector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476452" y="6111875"/>
            <a:ext cx="443230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bg-BG" sz="1050" i="1" dirty="0"/>
              <a:t>Източник: </a:t>
            </a:r>
            <a:r>
              <a:rPr lang="en-US" sz="1050" i="1" dirty="0"/>
              <a:t>European Commission, The European Higher Education Area in 2012 </a:t>
            </a:r>
            <a:endParaRPr lang="bg-BG" sz="1050" i="1" dirty="0"/>
          </a:p>
        </p:txBody>
      </p:sp>
      <p:sp>
        <p:nvSpPr>
          <p:cNvPr id="23558" name="TextBox 2"/>
          <p:cNvSpPr txBox="1">
            <a:spLocks noChangeArrowheads="1"/>
          </p:cNvSpPr>
          <p:nvPr/>
        </p:nvSpPr>
        <p:spPr bwMode="auto">
          <a:xfrm>
            <a:off x="4067174" y="2066925"/>
            <a:ext cx="44656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g-BG" sz="1000" b="1" dirty="0">
                <a:latin typeface="Arial" charset="0"/>
              </a:rPr>
              <a:t>Процент безработни на възраст 24-30г. по степен на образование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370334" y="548680"/>
            <a:ext cx="8261350" cy="936104"/>
          </a:xfrm>
          <a:noFill/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bg-BG" sz="2700" b="1" cap="none" dirty="0"/>
              <a:t>В</a:t>
            </a:r>
            <a:r>
              <a:rPr lang="bg-BG" sz="2700" b="1" cap="none" dirty="0" smtClean="0"/>
              <a:t>исшето образование и възможностите </a:t>
            </a:r>
            <a:br>
              <a:rPr lang="bg-BG" sz="2700" b="1" cap="none" dirty="0" smtClean="0"/>
            </a:br>
            <a:r>
              <a:rPr lang="bg-BG" sz="2700" b="1" cap="none" dirty="0" smtClean="0"/>
              <a:t>за реализация </a:t>
            </a:r>
            <a:r>
              <a:rPr lang="bg-BG" sz="2700" b="1" i="1" cap="none" dirty="0" smtClean="0"/>
              <a:t/>
            </a:r>
            <a:br>
              <a:rPr lang="bg-BG" sz="2700" b="1" i="1" cap="none" dirty="0" smtClean="0"/>
            </a:br>
            <a:r>
              <a:rPr lang="en-US" sz="2400" b="1" cap="none" dirty="0" smtClean="0"/>
              <a:t> </a:t>
            </a:r>
            <a:endParaRPr lang="bg-BG" sz="2400" b="1" cap="none" dirty="0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4294967295"/>
          </p:nvPr>
        </p:nvSpPr>
        <p:spPr>
          <a:xfrm>
            <a:off x="539750" y="1916113"/>
            <a:ext cx="2881313" cy="3889375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Средният период между завършването на образователна степен и реализация на пазара на труда в България е:</a:t>
            </a: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marL="358775" lvl="1" indent="-179388">
              <a:lnSpc>
                <a:spcPct val="9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21,5 месеца за лица с основно образование </a:t>
            </a:r>
          </a:p>
          <a:p>
            <a:pPr marL="358775" lvl="1" indent="-179388">
              <a:lnSpc>
                <a:spcPct val="90000"/>
              </a:lnSpc>
            </a:pP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 marL="358775" lvl="1" indent="-179388">
              <a:lnSpc>
                <a:spcPct val="9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11,7 месеца за лица със средно образование</a:t>
            </a:r>
          </a:p>
          <a:p>
            <a:pPr marL="358775" lvl="1" indent="-179388">
              <a:lnSpc>
                <a:spcPct val="90000"/>
              </a:lnSpc>
            </a:pP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 marL="358775" lvl="1" indent="-179388">
              <a:lnSpc>
                <a:spcPct val="90000"/>
              </a:lnSpc>
            </a:pPr>
            <a:r>
              <a:rPr lang="bg-BG" sz="1200" dirty="0" smtClean="0">
                <a:solidFill>
                  <a:schemeClr val="tx1"/>
                </a:solidFill>
                <a:latin typeface="Arial" charset="0"/>
              </a:rPr>
              <a:t>4,1 месеца за лица с висше образование</a:t>
            </a:r>
          </a:p>
          <a:p>
            <a:pPr marL="358775" lvl="1" indent="-179388">
              <a:lnSpc>
                <a:spcPct val="90000"/>
              </a:lnSpc>
              <a:buFont typeface="Arial" charset="0"/>
              <a:buNone/>
            </a:pP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Съотношението на доходите на лицата с висше образование спрямо тези без висше образование в България е 2:1</a:t>
            </a:r>
          </a:p>
          <a:p>
            <a:pPr marL="358775" lvl="1" indent="-179388">
              <a:lnSpc>
                <a:spcPct val="90000"/>
              </a:lnSpc>
              <a:buFont typeface="Arial" charset="0"/>
              <a:buNone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5604" name="Rectangle 3"/>
          <p:cNvSpPr>
            <a:spLocks/>
          </p:cNvSpPr>
          <p:nvPr/>
        </p:nvSpPr>
        <p:spPr bwMode="auto">
          <a:xfrm>
            <a:off x="2339975" y="5876925"/>
            <a:ext cx="280828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89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None/>
            </a:pPr>
            <a:endParaRPr lang="bg-BG" sz="1400" b="1">
              <a:solidFill>
                <a:schemeClr val="tx2"/>
              </a:solidFill>
              <a:latin typeface="Arial" charset="0"/>
            </a:endParaRPr>
          </a:p>
        </p:txBody>
      </p:sp>
      <p:grpSp>
        <p:nvGrpSpPr>
          <p:cNvPr id="25609" name="Group 9"/>
          <p:cNvGrpSpPr>
            <a:grpSpLocks/>
          </p:cNvGrpSpPr>
          <p:nvPr/>
        </p:nvGrpSpPr>
        <p:grpSpPr bwMode="auto">
          <a:xfrm>
            <a:off x="3851275" y="2917825"/>
            <a:ext cx="5111750" cy="2311400"/>
            <a:chOff x="2154" y="1434"/>
            <a:chExt cx="3492" cy="1501"/>
          </a:xfrm>
        </p:grpSpPr>
        <p:pic>
          <p:nvPicPr>
            <p:cNvPr id="25603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154" y="1434"/>
              <a:ext cx="3492" cy="15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5605" name="AutoShape 6"/>
            <p:cNvSpPr>
              <a:spLocks noChangeArrowheads="1"/>
            </p:cNvSpPr>
            <p:nvPr/>
          </p:nvSpPr>
          <p:spPr bwMode="auto">
            <a:xfrm>
              <a:off x="3742" y="2614"/>
              <a:ext cx="136" cy="91"/>
            </a:xfrm>
            <a:prstGeom prst="flowChartConnector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bg-BG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4500563" y="5300663"/>
            <a:ext cx="4432300" cy="2444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bg-BG" sz="1050" i="1" dirty="0"/>
              <a:t>Източник: </a:t>
            </a:r>
            <a:r>
              <a:rPr lang="en-US" sz="1050" i="1" dirty="0"/>
              <a:t>European Commission, The European Higher Education Area in 2012 </a:t>
            </a:r>
            <a:endParaRPr lang="bg-BG" sz="1050" i="1" dirty="0"/>
          </a:p>
        </p:txBody>
      </p:sp>
      <p:sp>
        <p:nvSpPr>
          <p:cNvPr id="25607" name="TextBox 1"/>
          <p:cNvSpPr txBox="1">
            <a:spLocks noChangeArrowheads="1"/>
          </p:cNvSpPr>
          <p:nvPr/>
        </p:nvSpPr>
        <p:spPr bwMode="auto">
          <a:xfrm>
            <a:off x="4211638" y="2565400"/>
            <a:ext cx="439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1000" b="1">
                <a:latin typeface="Arial" charset="0"/>
              </a:rPr>
              <a:t>Месеци, необходими за постъпване на работа след завършване на етап на образование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bg-BG" sz="2400" b="1" cap="none" dirty="0" smtClean="0"/>
              <a:t>2.1. Висшето образование </a:t>
            </a:r>
            <a:r>
              <a:rPr lang="bg-BG" sz="2400" b="1" i="1" cap="none" dirty="0" smtClean="0"/>
              <a:t>днес: </a:t>
            </a:r>
            <a:br>
              <a:rPr lang="bg-BG" sz="2400" b="1" i="1" cap="none" dirty="0" smtClean="0"/>
            </a:br>
            <a:r>
              <a:rPr lang="bg-BG" sz="2400" b="1" cap="none" dirty="0" smtClean="0"/>
              <a:t>СЪСТОЯНИЕ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539552" y="1941513"/>
            <a:ext cx="3240088" cy="3887787"/>
          </a:xfrm>
        </p:spPr>
        <p:txBody>
          <a:bodyPr/>
          <a:lstStyle/>
          <a:p>
            <a:pPr marL="285750" indent="-285750" defTabSz="363538"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Дела на лицата във възрастовата група 30-34 г. със завършено висше образование през 2010 е:</a:t>
            </a:r>
          </a:p>
          <a:p>
            <a:pPr marL="285750" indent="-285750" defTabSz="363538">
              <a:lnSpc>
                <a:spcPct val="80000"/>
              </a:lnSpc>
            </a:pPr>
            <a:endParaRPr lang="bg-BG" sz="800" dirty="0" smtClean="0">
              <a:solidFill>
                <a:schemeClr val="tx1"/>
              </a:solidFill>
              <a:latin typeface="Arial" charset="0"/>
            </a:endParaRPr>
          </a:p>
          <a:p>
            <a:pPr lvl="1" defTabSz="363538" eaLnBrk="1" hangingPunct="1">
              <a:lnSpc>
                <a:spcPct val="80000"/>
              </a:lnSpc>
            </a:pPr>
            <a:r>
              <a:rPr lang="bg-BG" sz="1200" dirty="0">
                <a:solidFill>
                  <a:schemeClr val="tx1"/>
                </a:solidFill>
                <a:latin typeface="Arial" charset="0"/>
              </a:rPr>
              <a:t>България - 27,7 % </a:t>
            </a:r>
          </a:p>
          <a:p>
            <a:pPr lvl="1" defTabSz="363538" eaLnBrk="1" hangingPunct="1">
              <a:lnSpc>
                <a:spcPct val="80000"/>
              </a:lnSpc>
            </a:pPr>
            <a:r>
              <a:rPr lang="bg-BG" sz="1200" dirty="0">
                <a:solidFill>
                  <a:schemeClr val="tx1"/>
                </a:solidFill>
                <a:latin typeface="Arial" charset="0"/>
              </a:rPr>
              <a:t>ЕС27 - 33,6%.</a:t>
            </a:r>
          </a:p>
          <a:p>
            <a:pPr marL="0" indent="0" defTabSz="363538">
              <a:lnSpc>
                <a:spcPct val="80000"/>
              </a:lnSpc>
              <a:buFont typeface="Arial" charset="0"/>
              <a:buNone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marL="285750" indent="-285750" defTabSz="363538"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Целта на България за 2020г. е този дял да стане 36%</a:t>
            </a:r>
          </a:p>
          <a:p>
            <a:pPr marL="0" indent="0" defTabSz="363538">
              <a:lnSpc>
                <a:spcPct val="80000"/>
              </a:lnSpc>
              <a:buFont typeface="Arial" charset="0"/>
              <a:buNone/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  <a:p>
            <a:pPr marL="285750" indent="-285750" defTabSz="363538">
              <a:lnSpc>
                <a:spcPct val="8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Записаните студенти в България през учебната 2009-2010 г. по степени на обучение са:</a:t>
            </a:r>
          </a:p>
          <a:p>
            <a:pPr marL="285750" indent="-285750" defTabSz="363538">
              <a:lnSpc>
                <a:spcPct val="80000"/>
              </a:lnSpc>
            </a:pPr>
            <a:endParaRPr lang="bg-BG" sz="800" dirty="0" smtClean="0">
              <a:solidFill>
                <a:schemeClr val="tx1"/>
              </a:solidFill>
              <a:latin typeface="Arial" charset="0"/>
            </a:endParaRPr>
          </a:p>
          <a:p>
            <a:pPr lvl="1" defTabSz="363538" eaLnBrk="1" hangingPunct="1">
              <a:lnSpc>
                <a:spcPct val="80000"/>
              </a:lnSpc>
            </a:pPr>
            <a:r>
              <a:rPr lang="bg-BG" sz="1200" dirty="0">
                <a:solidFill>
                  <a:schemeClr val="tx1"/>
                </a:solidFill>
                <a:latin typeface="Arial" charset="0"/>
              </a:rPr>
              <a:t>ОКС “Професионален бакалавър по…” (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ISCED 5</a:t>
            </a:r>
            <a:r>
              <a:rPr lang="bg-BG" sz="1200" dirty="0">
                <a:solidFill>
                  <a:schemeClr val="tx1"/>
                </a:solidFill>
                <a:latin typeface="Arial" charset="0"/>
              </a:rPr>
              <a:t>В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) – </a:t>
            </a:r>
            <a:r>
              <a:rPr lang="bg-BG" sz="1200" dirty="0">
                <a:solidFill>
                  <a:schemeClr val="tx1"/>
                </a:solidFill>
                <a:latin typeface="Arial" charset="0"/>
              </a:rPr>
              <a:t>28 947</a:t>
            </a:r>
          </a:p>
          <a:p>
            <a:pPr lvl="1" defTabSz="363538" eaLnBrk="1" hangingPunct="1">
              <a:lnSpc>
                <a:spcPct val="80000"/>
              </a:lnSpc>
            </a:pPr>
            <a:r>
              <a:rPr lang="bg-BG" sz="1200" dirty="0">
                <a:solidFill>
                  <a:schemeClr val="tx1"/>
                </a:solidFill>
                <a:latin typeface="Arial" charset="0"/>
              </a:rPr>
              <a:t>ОКС “Бакалавър” и ОКС “Магистър” (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ISCED 5A)</a:t>
            </a:r>
            <a:r>
              <a:rPr lang="bg-BG" sz="1200" dirty="0">
                <a:solidFill>
                  <a:schemeClr val="tx1"/>
                </a:solidFill>
                <a:latin typeface="Arial" charset="0"/>
              </a:rPr>
              <a:t> – 254 289</a:t>
            </a:r>
          </a:p>
          <a:p>
            <a:pPr lvl="1" defTabSz="363538" eaLnBrk="1" hangingPunct="1">
              <a:lnSpc>
                <a:spcPct val="80000"/>
              </a:lnSpc>
            </a:pPr>
            <a:r>
              <a:rPr lang="bg-BG" sz="1200" dirty="0">
                <a:solidFill>
                  <a:schemeClr val="tx1"/>
                </a:solidFill>
                <a:latin typeface="Arial" charset="0"/>
              </a:rPr>
              <a:t>ОНС “Доктор” (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ISCED </a:t>
            </a:r>
            <a:r>
              <a:rPr lang="bg-BG" sz="1200" dirty="0">
                <a:solidFill>
                  <a:schemeClr val="tx1"/>
                </a:solidFill>
                <a:latin typeface="Arial" charset="0"/>
              </a:rPr>
              <a:t>6</a:t>
            </a:r>
            <a:r>
              <a:rPr lang="en-US" sz="1200" dirty="0">
                <a:solidFill>
                  <a:schemeClr val="tx1"/>
                </a:solidFill>
                <a:latin typeface="Arial" charset="0"/>
              </a:rPr>
              <a:t>)</a:t>
            </a:r>
            <a:r>
              <a:rPr lang="bg-BG" sz="1200" dirty="0">
                <a:solidFill>
                  <a:schemeClr val="tx1"/>
                </a:solidFill>
                <a:latin typeface="Arial" charset="0"/>
              </a:rPr>
              <a:t> – 3 850</a:t>
            </a:r>
          </a:p>
          <a:p>
            <a:pPr marL="0" indent="0" defTabSz="363538">
              <a:lnSpc>
                <a:spcPct val="80000"/>
              </a:lnSpc>
            </a:pPr>
            <a:endParaRPr lang="bg-BG" sz="1200" dirty="0" smtClean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7657" name="Group 9"/>
          <p:cNvGrpSpPr>
            <a:grpSpLocks/>
          </p:cNvGrpSpPr>
          <p:nvPr/>
        </p:nvGrpSpPr>
        <p:grpSpPr bwMode="auto">
          <a:xfrm>
            <a:off x="4284663" y="2205038"/>
            <a:ext cx="4327525" cy="3556000"/>
            <a:chOff x="2699" y="1389"/>
            <a:chExt cx="2726" cy="2240"/>
          </a:xfrm>
        </p:grpSpPr>
        <p:grpSp>
          <p:nvGrpSpPr>
            <p:cNvPr id="27656" name="Group 8"/>
            <p:cNvGrpSpPr>
              <a:grpSpLocks/>
            </p:cNvGrpSpPr>
            <p:nvPr/>
          </p:nvGrpSpPr>
          <p:grpSpPr bwMode="auto">
            <a:xfrm>
              <a:off x="2699" y="1389"/>
              <a:ext cx="2721" cy="2117"/>
              <a:chOff x="2472" y="1441"/>
              <a:chExt cx="2721" cy="2117"/>
            </a:xfrm>
          </p:grpSpPr>
          <p:pic>
            <p:nvPicPr>
              <p:cNvPr id="27651" name="Picture 5" descr="Eurostat_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472" y="1441"/>
                <a:ext cx="2721" cy="21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7652" name="AutoShape 7"/>
              <p:cNvSpPr>
                <a:spLocks noChangeArrowheads="1"/>
              </p:cNvSpPr>
              <p:nvPr/>
            </p:nvSpPr>
            <p:spPr bwMode="auto">
              <a:xfrm>
                <a:off x="4059" y="3249"/>
                <a:ext cx="136" cy="136"/>
              </a:xfrm>
              <a:prstGeom prst="flowChartConnector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bg-BG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4332" y="3475"/>
              <a:ext cx="1093" cy="1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bg-BG" sz="1050" i="1" dirty="0"/>
                <a:t>Източник: </a:t>
              </a:r>
              <a:r>
                <a:rPr lang="en-US" sz="1050" i="1" dirty="0"/>
                <a:t>Eurostat</a:t>
              </a:r>
              <a:r>
                <a:rPr lang="bg-BG" sz="1050" i="1" dirty="0"/>
                <a:t>, 05.2012</a:t>
              </a:r>
            </a:p>
          </p:txBody>
        </p:sp>
      </p:grpSp>
      <p:sp>
        <p:nvSpPr>
          <p:cNvPr id="27654" name="TextBox 2"/>
          <p:cNvSpPr txBox="1">
            <a:spLocks noChangeArrowheads="1"/>
          </p:cNvSpPr>
          <p:nvPr/>
        </p:nvSpPr>
        <p:spPr bwMode="auto">
          <a:xfrm>
            <a:off x="4859338" y="2168525"/>
            <a:ext cx="33131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bg-BG" sz="1000" b="1">
                <a:latin typeface="Arial" charset="0"/>
              </a:rPr>
              <a:t>Настоящ обхват във висшето образование и цели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bg-BG" sz="2400" b="1" cap="none" dirty="0" smtClean="0"/>
              <a:t>Брой записали се и брой придобили образователна степен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>
          <a:xfrm>
            <a:off x="755650" y="1916113"/>
            <a:ext cx="7488238" cy="1368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sz="1400" dirty="0">
                <a:solidFill>
                  <a:schemeClr val="tx1"/>
                </a:solidFill>
                <a:latin typeface="Arial" charset="0"/>
              </a:rPr>
              <a:t>Разликата между записалите се и придобили бакалавърска степен през 2009 година е 20,8%. Разликата между записалите се в и завършили магистърска степен е 3,2% </a:t>
            </a: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bg-BG" sz="800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bg-BG" sz="1400" dirty="0" smtClean="0">
                <a:solidFill>
                  <a:schemeClr val="tx1"/>
                </a:solidFill>
                <a:latin typeface="Arial" charset="0"/>
              </a:rPr>
              <a:t>За периода  2003/2004 - 2008/2009 в България се регистрира ръст от 20% на записалите се за обучение във висшите училища. При запазване на тази тенденция целта от 36% би могла да бъде постигната.</a:t>
            </a:r>
          </a:p>
          <a:p>
            <a:pPr>
              <a:lnSpc>
                <a:spcPct val="90000"/>
              </a:lnSpc>
            </a:pPr>
            <a:endParaRPr lang="bg-BG" sz="1400" dirty="0" smtClean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1187450" y="3716338"/>
            <a:ext cx="6877050" cy="2600325"/>
            <a:chOff x="476" y="2160"/>
            <a:chExt cx="4700" cy="1778"/>
          </a:xfrm>
        </p:grpSpPr>
        <p:pic>
          <p:nvPicPr>
            <p:cNvPr id="29699" name="Picture 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76" y="2160"/>
              <a:ext cx="4626" cy="16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9700" name="AutoShape 5"/>
            <p:cNvSpPr>
              <a:spLocks noChangeArrowheads="1"/>
            </p:cNvSpPr>
            <p:nvPr/>
          </p:nvSpPr>
          <p:spPr bwMode="auto">
            <a:xfrm>
              <a:off x="2018" y="3612"/>
              <a:ext cx="136" cy="91"/>
            </a:xfrm>
            <a:prstGeom prst="flowChartConnector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bg-BG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147" y="3771"/>
              <a:ext cx="3029" cy="16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bg-BG" sz="1050" i="1" dirty="0"/>
                <a:t>Източник: </a:t>
              </a:r>
              <a:r>
                <a:rPr lang="en-US" sz="1050" i="1" dirty="0"/>
                <a:t>European Commission, The European Higher Education Area in 2012 </a:t>
              </a:r>
              <a:endParaRPr lang="bg-BG" sz="1050" i="1" dirty="0"/>
            </a:p>
          </p:txBody>
        </p:sp>
      </p:grpSp>
      <p:sp>
        <p:nvSpPr>
          <p:cNvPr id="29702" name="TextBox 1"/>
          <p:cNvSpPr txBox="1">
            <a:spLocks noChangeArrowheads="1"/>
          </p:cNvSpPr>
          <p:nvPr/>
        </p:nvSpPr>
        <p:spPr bwMode="auto">
          <a:xfrm>
            <a:off x="2124075" y="3644900"/>
            <a:ext cx="44148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bg-BG" sz="1000" b="1">
                <a:latin typeface="Arial" charset="0"/>
              </a:rPr>
              <a:t>Промяна в общия брой студенти за периода 2003/2004 - 2008/2009г.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1842</TotalTime>
  <Words>2034</Words>
  <Application>Microsoft Office PowerPoint</Application>
  <PresentationFormat>On-screen Show (4:3)</PresentationFormat>
  <Paragraphs>221</Paragraphs>
  <Slides>20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Apothecary</vt:lpstr>
      <vt:lpstr>Висше образование</vt:lpstr>
      <vt:lpstr>СЪДЪРЖАНИЕ</vt:lpstr>
      <vt:lpstr>1. Ролята на  ВИСШЕТО ОБРАЗОВАНИЕ</vt:lpstr>
      <vt:lpstr> Ролята на висшето образование при  ФОРМИРАНЕТО НА ЧОВЕШКИЯ КАПИТАЛ</vt:lpstr>
      <vt:lpstr>PowerPoint Presentation</vt:lpstr>
      <vt:lpstr> Образование, заетост и социално включване</vt:lpstr>
      <vt:lpstr>Висшето образование и възможностите  за реализация   </vt:lpstr>
      <vt:lpstr>2.1. Висшето образование днес:  СЪСТОЯНИЕ</vt:lpstr>
      <vt:lpstr>Брой записали се и брой придобили образователна степен</vt:lpstr>
      <vt:lpstr>Добра студентска мобилност в рамките на ЕС-27</vt:lpstr>
      <vt:lpstr>Подготовка на специалисти: математически и точни науки</vt:lpstr>
      <vt:lpstr> Качеството във висшето образование: механизми за осигуряване</vt:lpstr>
      <vt:lpstr>Адекватност на учебните програми</vt:lpstr>
      <vt:lpstr> Университетите като научни центрове</vt:lpstr>
      <vt:lpstr> Финансиране на висшето образование: общ поглед</vt:lpstr>
      <vt:lpstr>Финансиране на висшето образование: нови стъпки</vt:lpstr>
      <vt:lpstr>Висшето образование и системата за учене през целия живот</vt:lpstr>
      <vt:lpstr> Няколко извода за висшето образование днес </vt:lpstr>
      <vt:lpstr> 2.2. Висшето образование днес: ОСНОВНИ ПРЕДИЗВИКАТЕЛСТВА</vt:lpstr>
      <vt:lpstr>3. Висшето образование 2014-2020:  КЛЮЧОВИ ЦЕЛИ И ИНВЕСТИЦИОННИ ПРИОРТЕТИ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Обхват и отпадане от училище</dc:title>
  <dc:creator/>
  <cp:lastModifiedBy>Anna-Marie Vilamovska</cp:lastModifiedBy>
  <cp:revision>113</cp:revision>
  <cp:lastPrinted>2012-05-10T14:59:13Z</cp:lastPrinted>
  <dcterms:created xsi:type="dcterms:W3CDTF">2006-08-16T00:00:00Z</dcterms:created>
  <dcterms:modified xsi:type="dcterms:W3CDTF">2012-05-18T19:18:44Z</dcterms:modified>
</cp:coreProperties>
</file>