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73" r:id="rId4"/>
    <p:sldId id="292" r:id="rId5"/>
    <p:sldId id="295" r:id="rId6"/>
    <p:sldId id="277" r:id="rId7"/>
    <p:sldId id="283" r:id="rId8"/>
    <p:sldId id="285" r:id="rId9"/>
    <p:sldId id="284" r:id="rId10"/>
    <p:sldId id="286" r:id="rId11"/>
    <p:sldId id="282" r:id="rId12"/>
    <p:sldId id="278" r:id="rId13"/>
    <p:sldId id="296" r:id="rId14"/>
    <p:sldId id="297" r:id="rId15"/>
    <p:sldId id="26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8805" autoAdjust="0"/>
  </p:normalViewPr>
  <p:slideViewPr>
    <p:cSldViewPr>
      <p:cViewPr>
        <p:scale>
          <a:sx n="100" d="100"/>
          <a:sy n="100" d="100"/>
        </p:scale>
        <p:origin x="-1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Local%20Settings\Temp\NIRD_1.3-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Local%20Settings\Temp\NIRD_2.4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Local%20Settings\Temp\NIRD_2.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Local%20Settings\Temp\NIRD_2.7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920704845814981"/>
          <c:y val="8.3969465648854963E-2"/>
          <c:w val="0.63876651982378851"/>
          <c:h val="0.637404580152671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слайд7!$A$2</c:f>
              <c:strCache>
                <c:ptCount val="1"/>
                <c:pt idx="0">
                  <c:v>Общ брой фирми:283</c:v>
                </c:pt>
              </c:strCache>
            </c:strRef>
          </c:tx>
          <c:invertIfNegative val="0"/>
          <c:cat>
            <c:strRef>
              <c:f>слайд7!$B$1:$D$1</c:f>
              <c:strCache>
                <c:ptCount val="3"/>
                <c:pt idx="0">
                  <c:v>въвели нов продукт или услуга</c:v>
                </c:pt>
                <c:pt idx="1">
                  <c:v>модернизирали съществуваща продуктова линия или услуга</c:v>
                </c:pt>
                <c:pt idx="2">
                  <c:v>извършени НИРД</c:v>
                </c:pt>
              </c:strCache>
            </c:strRef>
          </c:cat>
          <c:val>
            <c:numRef>
              <c:f>слайд7!$B$2:$D$2</c:f>
              <c:numCache>
                <c:formatCode>0%</c:formatCode>
                <c:ptCount val="3"/>
                <c:pt idx="0">
                  <c:v>0.4</c:v>
                </c:pt>
                <c:pt idx="1">
                  <c:v>0.55000000000000004</c:v>
                </c:pt>
                <c:pt idx="2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129920"/>
        <c:axId val="90131456"/>
      </c:barChart>
      <c:catAx>
        <c:axId val="9012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0131456"/>
        <c:crosses val="autoZero"/>
        <c:auto val="1"/>
        <c:lblAlgn val="ctr"/>
        <c:lblOffset val="100"/>
        <c:noMultiLvlLbl val="0"/>
      </c:catAx>
      <c:valAx>
        <c:axId val="9013145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901299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bg-BG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/>
              <a:t>Общи разходи за НИРД по </a:t>
            </a:r>
            <a:r>
              <a:rPr lang="bg-BG" sz="1200" dirty="0" smtClean="0"/>
              <a:t>области за 2010г.</a:t>
            </a:r>
            <a:r>
              <a:rPr lang="bg-BG" sz="1200" baseline="0" dirty="0" smtClean="0"/>
              <a:t> </a:t>
            </a:r>
            <a:endParaRPr lang="bg-BG" sz="1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7035958005249355"/>
          <c:y val="0.16089129483814529"/>
          <c:w val="0.72964041994750684"/>
          <c:h val="0.55962598425196852"/>
        </c:manualLayout>
      </c:layout>
      <c:barChart>
        <c:barDir val="col"/>
        <c:grouping val="clustered"/>
        <c:varyColors val="0"/>
        <c:ser>
          <c:idx val="0"/>
          <c:order val="0"/>
          <c:tx>
            <c:v>Разходи в хил.лв</c:v>
          </c:tx>
          <c:invertIfNegative val="0"/>
          <c:cat>
            <c:strRef>
              <c:f>'2010'!$A$6:$A$11</c:f>
              <c:strCache>
                <c:ptCount val="6"/>
                <c:pt idx="0">
                  <c:v>Медицински науки</c:v>
                </c:pt>
                <c:pt idx="1">
                  <c:v>Естествени науки</c:v>
                </c:pt>
                <c:pt idx="2">
                  <c:v>Технически науки</c:v>
                </c:pt>
                <c:pt idx="3">
                  <c:v>Селскостопански науки</c:v>
                </c:pt>
                <c:pt idx="4">
                  <c:v>Хуманитарни науки</c:v>
                </c:pt>
                <c:pt idx="5">
                  <c:v>Обществени науки</c:v>
                </c:pt>
              </c:strCache>
            </c:strRef>
          </c:cat>
          <c:val>
            <c:numRef>
              <c:f>'2010'!$B$6:$B$11</c:f>
              <c:numCache>
                <c:formatCode>General</c:formatCode>
                <c:ptCount val="6"/>
                <c:pt idx="0">
                  <c:v>159350</c:v>
                </c:pt>
                <c:pt idx="1">
                  <c:v>98617</c:v>
                </c:pt>
                <c:pt idx="2">
                  <c:v>95783</c:v>
                </c:pt>
                <c:pt idx="3">
                  <c:v>37457</c:v>
                </c:pt>
                <c:pt idx="4">
                  <c:v>18285</c:v>
                </c:pt>
                <c:pt idx="5">
                  <c:v>10613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347328"/>
        <c:axId val="147348864"/>
      </c:barChart>
      <c:catAx>
        <c:axId val="147347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47348864"/>
        <c:crosses val="autoZero"/>
        <c:auto val="1"/>
        <c:lblAlgn val="ctr"/>
        <c:lblOffset val="100"/>
        <c:noMultiLvlLbl val="0"/>
      </c:catAx>
      <c:valAx>
        <c:axId val="1473488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73473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 smtClean="0"/>
              <a:t>Изследователи, НИРД </a:t>
            </a:r>
            <a:r>
              <a:rPr lang="bg-BG" sz="1200" dirty="0"/>
              <a:t>по области на науката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'Таблица 2.4'!$E$30</c:f>
              <c:strCache>
                <c:ptCount val="1"/>
                <c:pt idx="0">
                  <c:v>Естествени науки</c:v>
                </c:pt>
              </c:strCache>
            </c:strRef>
          </c:tx>
          <c:invertIfNegative val="0"/>
          <c:cat>
            <c:strRef>
              <c:f>'Таблица 2.4'!$F$29:$K$29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2010*</c:v>
                </c:pt>
              </c:strCache>
            </c:strRef>
          </c:cat>
          <c:val>
            <c:numRef>
              <c:f>'Таблица 2.4'!$F$30:$K$30</c:f>
              <c:numCache>
                <c:formatCode>General</c:formatCode>
                <c:ptCount val="6"/>
                <c:pt idx="0">
                  <c:v>4932</c:v>
                </c:pt>
                <c:pt idx="1">
                  <c:v>4810</c:v>
                </c:pt>
                <c:pt idx="2">
                  <c:v>4874</c:v>
                </c:pt>
                <c:pt idx="3">
                  <c:v>4846</c:v>
                </c:pt>
                <c:pt idx="4">
                  <c:v>4991</c:v>
                </c:pt>
                <c:pt idx="5">
                  <c:v>5419</c:v>
                </c:pt>
              </c:numCache>
            </c:numRef>
          </c:val>
        </c:ser>
        <c:ser>
          <c:idx val="1"/>
          <c:order val="1"/>
          <c:tx>
            <c:strRef>
              <c:f>'Таблица 2.4'!$E$31</c:f>
              <c:strCache>
                <c:ptCount val="1"/>
                <c:pt idx="0">
                  <c:v>Технически науки</c:v>
                </c:pt>
              </c:strCache>
            </c:strRef>
          </c:tx>
          <c:invertIfNegative val="0"/>
          <c:cat>
            <c:strRef>
              <c:f>'Таблица 2.4'!$F$29:$K$29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2010*</c:v>
                </c:pt>
              </c:strCache>
            </c:strRef>
          </c:cat>
          <c:val>
            <c:numRef>
              <c:f>'Таблица 2.4'!$F$31:$K$31</c:f>
              <c:numCache>
                <c:formatCode>General</c:formatCode>
                <c:ptCount val="6"/>
                <c:pt idx="0">
                  <c:v>6482</c:v>
                </c:pt>
                <c:pt idx="1">
                  <c:v>6979</c:v>
                </c:pt>
                <c:pt idx="2">
                  <c:v>7009</c:v>
                </c:pt>
                <c:pt idx="3">
                  <c:v>7105</c:v>
                </c:pt>
                <c:pt idx="4">
                  <c:v>7227</c:v>
                </c:pt>
                <c:pt idx="5">
                  <c:v>5810</c:v>
                </c:pt>
              </c:numCache>
            </c:numRef>
          </c:val>
        </c:ser>
        <c:ser>
          <c:idx val="2"/>
          <c:order val="2"/>
          <c:tx>
            <c:strRef>
              <c:f>'Таблица 2.4'!$E$32</c:f>
              <c:strCache>
                <c:ptCount val="1"/>
                <c:pt idx="0">
                  <c:v>Медицински науки</c:v>
                </c:pt>
              </c:strCache>
            </c:strRef>
          </c:tx>
          <c:invertIfNegative val="0"/>
          <c:cat>
            <c:strRef>
              <c:f>'Таблица 2.4'!$F$29:$K$29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2010*</c:v>
                </c:pt>
              </c:strCache>
            </c:strRef>
          </c:cat>
          <c:val>
            <c:numRef>
              <c:f>'Таблица 2.4'!$F$32:$K$32</c:f>
              <c:numCache>
                <c:formatCode>General</c:formatCode>
                <c:ptCount val="6"/>
                <c:pt idx="0">
                  <c:v>1445</c:v>
                </c:pt>
                <c:pt idx="1">
                  <c:v>1422</c:v>
                </c:pt>
                <c:pt idx="2">
                  <c:v>1725</c:v>
                </c:pt>
                <c:pt idx="3">
                  <c:v>1683</c:v>
                </c:pt>
                <c:pt idx="4">
                  <c:v>1969</c:v>
                </c:pt>
                <c:pt idx="5">
                  <c:v>1857</c:v>
                </c:pt>
              </c:numCache>
            </c:numRef>
          </c:val>
        </c:ser>
        <c:ser>
          <c:idx val="3"/>
          <c:order val="3"/>
          <c:tx>
            <c:strRef>
              <c:f>'Таблица 2.4'!$E$33</c:f>
              <c:strCache>
                <c:ptCount val="1"/>
                <c:pt idx="0">
                  <c:v>Селскостопански науки</c:v>
                </c:pt>
              </c:strCache>
            </c:strRef>
          </c:tx>
          <c:invertIfNegative val="0"/>
          <c:cat>
            <c:strRef>
              <c:f>'Таблица 2.4'!$F$29:$K$29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2010*</c:v>
                </c:pt>
              </c:strCache>
            </c:strRef>
          </c:cat>
          <c:val>
            <c:numRef>
              <c:f>'Таблица 2.4'!$F$33:$K$33</c:f>
              <c:numCache>
                <c:formatCode>General</c:formatCode>
                <c:ptCount val="6"/>
                <c:pt idx="0">
                  <c:v>2561</c:v>
                </c:pt>
                <c:pt idx="1">
                  <c:v>2649</c:v>
                </c:pt>
                <c:pt idx="2">
                  <c:v>2633</c:v>
                </c:pt>
                <c:pt idx="3">
                  <c:v>2771</c:v>
                </c:pt>
                <c:pt idx="4">
                  <c:v>2746</c:v>
                </c:pt>
                <c:pt idx="5">
                  <c:v>2893</c:v>
                </c:pt>
              </c:numCache>
            </c:numRef>
          </c:val>
        </c:ser>
        <c:ser>
          <c:idx val="4"/>
          <c:order val="4"/>
          <c:tx>
            <c:strRef>
              <c:f>'Таблица 2.4'!$E$34</c:f>
              <c:strCache>
                <c:ptCount val="1"/>
                <c:pt idx="0">
                  <c:v>Обществени науки</c:v>
                </c:pt>
              </c:strCache>
            </c:strRef>
          </c:tx>
          <c:invertIfNegative val="0"/>
          <c:cat>
            <c:strRef>
              <c:f>'Таблица 2.4'!$F$29:$K$29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2010*</c:v>
                </c:pt>
              </c:strCache>
            </c:strRef>
          </c:cat>
          <c:val>
            <c:numRef>
              <c:f>'Таблица 2.4'!$F$34:$K$34</c:f>
              <c:numCache>
                <c:formatCode>General</c:formatCode>
                <c:ptCount val="6"/>
                <c:pt idx="0">
                  <c:v>1847</c:v>
                </c:pt>
                <c:pt idx="1">
                  <c:v>1798</c:v>
                </c:pt>
                <c:pt idx="2">
                  <c:v>2229</c:v>
                </c:pt>
                <c:pt idx="3">
                  <c:v>2251</c:v>
                </c:pt>
                <c:pt idx="4">
                  <c:v>3224</c:v>
                </c:pt>
                <c:pt idx="5">
                  <c:v>2918</c:v>
                </c:pt>
              </c:numCache>
            </c:numRef>
          </c:val>
        </c:ser>
        <c:ser>
          <c:idx val="5"/>
          <c:order val="5"/>
          <c:tx>
            <c:strRef>
              <c:f>'Таблица 2.4'!$E$35</c:f>
              <c:strCache>
                <c:ptCount val="1"/>
                <c:pt idx="0">
                  <c:v>Хуманитарни науки</c:v>
                </c:pt>
              </c:strCache>
            </c:strRef>
          </c:tx>
          <c:invertIfNegative val="0"/>
          <c:cat>
            <c:strRef>
              <c:f>'Таблица 2.4'!$F$29:$K$29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2010*</c:v>
                </c:pt>
              </c:strCache>
            </c:strRef>
          </c:cat>
          <c:val>
            <c:numRef>
              <c:f>'Таблица 2.4'!$F$35:$K$35</c:f>
              <c:numCache>
                <c:formatCode>General</c:formatCode>
                <c:ptCount val="6"/>
                <c:pt idx="0">
                  <c:v>1371</c:v>
                </c:pt>
                <c:pt idx="1">
                  <c:v>1336</c:v>
                </c:pt>
                <c:pt idx="2">
                  <c:v>1463</c:v>
                </c:pt>
                <c:pt idx="3">
                  <c:v>1441</c:v>
                </c:pt>
                <c:pt idx="4">
                  <c:v>1814</c:v>
                </c:pt>
                <c:pt idx="5">
                  <c:v>1860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8461824"/>
        <c:axId val="148471808"/>
      </c:barChart>
      <c:catAx>
        <c:axId val="148461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48471808"/>
        <c:crosses val="autoZero"/>
        <c:auto val="1"/>
        <c:lblAlgn val="ctr"/>
        <c:lblOffset val="100"/>
        <c:noMultiLvlLbl val="0"/>
      </c:catAx>
      <c:valAx>
        <c:axId val="1484718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84618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 dirty="0" smtClean="0"/>
              <a:t>Изследователи, </a:t>
            </a:r>
            <a:r>
              <a:rPr lang="bg-BG" sz="1200" dirty="0"/>
              <a:t>НИРД</a:t>
            </a:r>
            <a:r>
              <a:rPr lang="bg-BG" sz="1200" baseline="0" dirty="0"/>
              <a:t> по сектори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'Таблица 2.2'!$A$9</c:f>
              <c:strCache>
                <c:ptCount val="1"/>
                <c:pt idx="0">
                  <c:v>Предприятия</c:v>
                </c:pt>
              </c:strCache>
            </c:strRef>
          </c:tx>
          <c:invertIfNegative val="0"/>
          <c:cat>
            <c:strRef>
              <c:f>'Таблица 2.2'!$B$4:$L$4</c:f>
              <c:strCach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2010*</c:v>
                </c:pt>
              </c:strCache>
            </c:strRef>
          </c:cat>
          <c:val>
            <c:numRef>
              <c:f>'Таблица 2.2'!$B$9:$L$9</c:f>
              <c:numCache>
                <c:formatCode>General</c:formatCode>
                <c:ptCount val="11"/>
                <c:pt idx="0">
                  <c:v>2273</c:v>
                </c:pt>
                <c:pt idx="1">
                  <c:v>1972</c:v>
                </c:pt>
                <c:pt idx="2">
                  <c:v>1866</c:v>
                </c:pt>
                <c:pt idx="3">
                  <c:v>2398</c:v>
                </c:pt>
                <c:pt idx="4">
                  <c:v>2544</c:v>
                </c:pt>
                <c:pt idx="5">
                  <c:v>2305</c:v>
                </c:pt>
                <c:pt idx="6">
                  <c:v>2960</c:v>
                </c:pt>
                <c:pt idx="7">
                  <c:v>3090</c:v>
                </c:pt>
                <c:pt idx="8">
                  <c:v>3397</c:v>
                </c:pt>
                <c:pt idx="9">
                  <c:v>4007</c:v>
                </c:pt>
                <c:pt idx="10">
                  <c:v>3250</c:v>
                </c:pt>
              </c:numCache>
            </c:numRef>
          </c:val>
        </c:ser>
        <c:ser>
          <c:idx val="1"/>
          <c:order val="1"/>
          <c:tx>
            <c:strRef>
              <c:f>'Таблица 2.2'!$A$10</c:f>
              <c:strCache>
                <c:ptCount val="1"/>
                <c:pt idx="0">
                  <c:v>Държавен</c:v>
                </c:pt>
              </c:strCache>
            </c:strRef>
          </c:tx>
          <c:invertIfNegative val="0"/>
          <c:cat>
            <c:strRef>
              <c:f>'Таблица 2.2'!$B$4:$L$4</c:f>
              <c:strCach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2010*</c:v>
                </c:pt>
              </c:strCache>
            </c:strRef>
          </c:cat>
          <c:val>
            <c:numRef>
              <c:f>'Таблица 2.2'!$B$10:$L$10</c:f>
              <c:numCache>
                <c:formatCode>General</c:formatCode>
                <c:ptCount val="11"/>
                <c:pt idx="0">
                  <c:v>11353</c:v>
                </c:pt>
                <c:pt idx="1">
                  <c:v>10974</c:v>
                </c:pt>
                <c:pt idx="2">
                  <c:v>11039</c:v>
                </c:pt>
                <c:pt idx="3">
                  <c:v>10977</c:v>
                </c:pt>
                <c:pt idx="4">
                  <c:v>11053</c:v>
                </c:pt>
                <c:pt idx="5">
                  <c:v>10893</c:v>
                </c:pt>
                <c:pt idx="6">
                  <c:v>10912</c:v>
                </c:pt>
                <c:pt idx="7">
                  <c:v>10691</c:v>
                </c:pt>
                <c:pt idx="8">
                  <c:v>10165</c:v>
                </c:pt>
                <c:pt idx="9">
                  <c:v>9835</c:v>
                </c:pt>
                <c:pt idx="10">
                  <c:v>9667</c:v>
                </c:pt>
              </c:numCache>
            </c:numRef>
          </c:val>
        </c:ser>
        <c:ser>
          <c:idx val="2"/>
          <c:order val="2"/>
          <c:tx>
            <c:strRef>
              <c:f>'Таблица 2.2'!$A$11</c:f>
              <c:strCache>
                <c:ptCount val="1"/>
                <c:pt idx="0">
                  <c:v>Висше образование</c:v>
                </c:pt>
              </c:strCache>
            </c:strRef>
          </c:tx>
          <c:invertIfNegative val="0"/>
          <c:cat>
            <c:strRef>
              <c:f>'Таблица 2.2'!$B$4:$L$4</c:f>
              <c:strCach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2010*</c:v>
                </c:pt>
              </c:strCache>
            </c:strRef>
          </c:cat>
          <c:val>
            <c:numRef>
              <c:f>'Таблица 2.2'!$B$11:$L$11</c:f>
              <c:numCache>
                <c:formatCode>General</c:formatCode>
                <c:ptCount val="11"/>
                <c:pt idx="0">
                  <c:v>3166</c:v>
                </c:pt>
                <c:pt idx="1">
                  <c:v>3616</c:v>
                </c:pt>
                <c:pt idx="2">
                  <c:v>3913</c:v>
                </c:pt>
                <c:pt idx="3">
                  <c:v>3920</c:v>
                </c:pt>
                <c:pt idx="4">
                  <c:v>4338</c:v>
                </c:pt>
                <c:pt idx="5">
                  <c:v>5030</c:v>
                </c:pt>
                <c:pt idx="6">
                  <c:v>4976</c:v>
                </c:pt>
                <c:pt idx="7">
                  <c:v>5956</c:v>
                </c:pt>
                <c:pt idx="8">
                  <c:v>6415</c:v>
                </c:pt>
                <c:pt idx="9">
                  <c:v>8031</c:v>
                </c:pt>
                <c:pt idx="10">
                  <c:v>7710</c:v>
                </c:pt>
              </c:numCache>
            </c:numRef>
          </c:val>
        </c:ser>
        <c:ser>
          <c:idx val="3"/>
          <c:order val="3"/>
          <c:tx>
            <c:strRef>
              <c:f>'Таблица 2.2'!$A$12</c:f>
              <c:strCache>
                <c:ptCount val="1"/>
                <c:pt idx="0">
                  <c:v>Нетърговски организации</c:v>
                </c:pt>
              </c:strCache>
            </c:strRef>
          </c:tx>
          <c:invertIfNegative val="0"/>
          <c:cat>
            <c:strRef>
              <c:f>'Таблица 2.2'!$B$4:$L$4</c:f>
              <c:strCach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2010*</c:v>
                </c:pt>
              </c:strCache>
            </c:strRef>
          </c:cat>
          <c:val>
            <c:numRef>
              <c:f>'Таблица 2.2'!$B$12:$L$12</c:f>
              <c:numCache>
                <c:formatCode>General</c:formatCode>
                <c:ptCount val="11"/>
                <c:pt idx="0">
                  <c:v>61</c:v>
                </c:pt>
                <c:pt idx="1">
                  <c:v>109</c:v>
                </c:pt>
                <c:pt idx="2">
                  <c:v>29</c:v>
                </c:pt>
                <c:pt idx="3">
                  <c:v>105</c:v>
                </c:pt>
                <c:pt idx="4">
                  <c:v>90</c:v>
                </c:pt>
                <c:pt idx="5">
                  <c:v>410</c:v>
                </c:pt>
                <c:pt idx="6">
                  <c:v>146</c:v>
                </c:pt>
                <c:pt idx="7">
                  <c:v>196</c:v>
                </c:pt>
                <c:pt idx="8">
                  <c:v>120</c:v>
                </c:pt>
                <c:pt idx="9">
                  <c:v>98</c:v>
                </c:pt>
                <c:pt idx="10">
                  <c:v>130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8496384"/>
        <c:axId val="148497920"/>
      </c:barChart>
      <c:catAx>
        <c:axId val="1484963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48497920"/>
        <c:crosses val="autoZero"/>
        <c:auto val="1"/>
        <c:lblAlgn val="ctr"/>
        <c:lblOffset val="100"/>
        <c:noMultiLvlLbl val="0"/>
      </c:catAx>
      <c:valAx>
        <c:axId val="1484979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84963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/>
              <a:t>Излседователи</a:t>
            </a:r>
            <a:r>
              <a:rPr lang="bg-BG" sz="1200" baseline="0"/>
              <a:t> по възрастови групи в държаваен сектор и сектор висше образование</a:t>
            </a:r>
            <a:endParaRPr lang="en-US" sz="12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'2010'!$B$6</c:f>
              <c:strCache>
                <c:ptCount val="1"/>
                <c:pt idx="0">
                  <c:v>Държавен сектор</c:v>
                </c:pt>
              </c:strCache>
            </c:strRef>
          </c:tx>
          <c:invertIfNegative val="0"/>
          <c:cat>
            <c:strRef>
              <c:f>'2010'!$A$10:$A$15</c:f>
              <c:strCache>
                <c:ptCount val="6"/>
                <c:pt idx="0">
                  <c:v>под 25 </c:v>
                </c:pt>
                <c:pt idx="1">
                  <c:v>25 - 34 </c:v>
                </c:pt>
                <c:pt idx="2">
                  <c:v>35 - 44 </c:v>
                </c:pt>
                <c:pt idx="3">
                  <c:v>45 - 54 </c:v>
                </c:pt>
                <c:pt idx="4">
                  <c:v>55 - 64 </c:v>
                </c:pt>
                <c:pt idx="5">
                  <c:v>65 и повече </c:v>
                </c:pt>
              </c:strCache>
            </c:strRef>
          </c:cat>
          <c:val>
            <c:numRef>
              <c:f>'2010'!$B$10:$B$15</c:f>
              <c:numCache>
                <c:formatCode>General</c:formatCode>
                <c:ptCount val="6"/>
                <c:pt idx="0">
                  <c:v>50</c:v>
                </c:pt>
                <c:pt idx="1">
                  <c:v>928</c:v>
                </c:pt>
                <c:pt idx="2">
                  <c:v>1378</c:v>
                </c:pt>
                <c:pt idx="3">
                  <c:v>1679</c:v>
                </c:pt>
                <c:pt idx="4">
                  <c:v>1685</c:v>
                </c:pt>
                <c:pt idx="5">
                  <c:v>157</c:v>
                </c:pt>
              </c:numCache>
            </c:numRef>
          </c:val>
        </c:ser>
        <c:ser>
          <c:idx val="1"/>
          <c:order val="1"/>
          <c:tx>
            <c:strRef>
              <c:f>'2010'!$C$6</c:f>
              <c:strCache>
                <c:ptCount val="1"/>
                <c:pt idx="0">
                  <c:v>Сектор Висше образование</c:v>
                </c:pt>
              </c:strCache>
            </c:strRef>
          </c:tx>
          <c:invertIfNegative val="0"/>
          <c:cat>
            <c:strRef>
              <c:f>'2010'!$A$10:$A$15</c:f>
              <c:strCache>
                <c:ptCount val="6"/>
                <c:pt idx="0">
                  <c:v>под 25 </c:v>
                </c:pt>
                <c:pt idx="1">
                  <c:v>25 - 34 </c:v>
                </c:pt>
                <c:pt idx="2">
                  <c:v>35 - 44 </c:v>
                </c:pt>
                <c:pt idx="3">
                  <c:v>45 - 54 </c:v>
                </c:pt>
                <c:pt idx="4">
                  <c:v>55 - 64 </c:v>
                </c:pt>
                <c:pt idx="5">
                  <c:v>65 и повече </c:v>
                </c:pt>
              </c:strCache>
            </c:strRef>
          </c:cat>
          <c:val>
            <c:numRef>
              <c:f>'2010'!$C$10:$C$15</c:f>
              <c:numCache>
                <c:formatCode>General</c:formatCode>
                <c:ptCount val="6"/>
                <c:pt idx="0">
                  <c:v>149</c:v>
                </c:pt>
                <c:pt idx="1">
                  <c:v>1026</c:v>
                </c:pt>
                <c:pt idx="2">
                  <c:v>1382</c:v>
                </c:pt>
                <c:pt idx="3">
                  <c:v>1698</c:v>
                </c:pt>
                <c:pt idx="4">
                  <c:v>1869</c:v>
                </c:pt>
                <c:pt idx="5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8344832"/>
        <c:axId val="148346368"/>
      </c:barChart>
      <c:catAx>
        <c:axId val="148344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48346368"/>
        <c:crosses val="autoZero"/>
        <c:auto val="1"/>
        <c:lblAlgn val="ctr"/>
        <c:lblOffset val="100"/>
        <c:noMultiLvlLbl val="0"/>
      </c:catAx>
      <c:valAx>
        <c:axId val="1483463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83448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18"/>
            </a:pPr>
            <a:r>
              <a:rPr lang="bg-BG" sz="1418" dirty="0"/>
              <a:t>Докторанти </a:t>
            </a:r>
            <a:r>
              <a:rPr lang="bg-BG" sz="1418" dirty="0" smtClean="0"/>
              <a:t>в</a:t>
            </a:r>
            <a:r>
              <a:rPr lang="bg-BG" sz="1418" baseline="0" dirty="0" smtClean="0"/>
              <a:t> българските</a:t>
            </a:r>
            <a:r>
              <a:rPr lang="bg-BG" sz="1418" dirty="0" smtClean="0"/>
              <a:t> висши </a:t>
            </a:r>
            <a:r>
              <a:rPr lang="bg-BG" sz="1418" dirty="0"/>
              <a:t>училища и </a:t>
            </a:r>
            <a:r>
              <a:rPr lang="bg-BG" sz="1418" dirty="0" smtClean="0"/>
              <a:t>научноизследователски</a:t>
            </a:r>
            <a:r>
              <a:rPr lang="bg-BG" sz="1418" baseline="0" dirty="0" smtClean="0"/>
              <a:t> </a:t>
            </a:r>
            <a:r>
              <a:rPr lang="bg-BG" sz="1418" baseline="0" dirty="0"/>
              <a:t>институти</a:t>
            </a:r>
            <a:endParaRPr lang="en-US" sz="1200" dirty="0"/>
          </a:p>
        </c:rich>
      </c:tx>
      <c:layout>
        <c:manualLayout>
          <c:xMode val="edge"/>
          <c:yMode val="edge"/>
          <c:x val="0.21365638766519823"/>
          <c:y val="1.9083969465648856E-2"/>
        </c:manualLayout>
      </c:layout>
      <c:overlay val="0"/>
      <c:spPr>
        <a:noFill/>
        <a:ln w="3000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233480176211454"/>
          <c:y val="0.31297709923664124"/>
          <c:w val="0.86563876651982374"/>
          <c:h val="0.41984732824427479"/>
        </c:manualLayout>
      </c:layout>
      <c:lineChart>
        <c:grouping val="standard"/>
        <c:varyColors val="0"/>
        <c:ser>
          <c:idx val="0"/>
          <c:order val="0"/>
          <c:tx>
            <c:strRef>
              <c:f>'слайд 13'!$A$2</c:f>
              <c:strCache>
                <c:ptCount val="1"/>
                <c:pt idx="0">
                  <c:v>Защитили дисертация</c:v>
                </c:pt>
              </c:strCache>
            </c:strRef>
          </c:tx>
          <c:dLbls>
            <c:dLbl>
              <c:idx val="0"/>
              <c:layout>
                <c:manualLayout>
                  <c:x val="-5.5555555555555558E-3"/>
                  <c:y val="-3.7037401574803161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777777777777779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3.2407407407407413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6296296296296224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3.7037037037037132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888888888888889E-2"/>
                  <c:y val="-4.6296296296296301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000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13'!$B$1:$G$1</c:f>
              <c:strCache>
                <c:ptCount val="6"/>
                <c:pt idx="0">
                  <c:v>2001/2002</c:v>
                </c:pt>
                <c:pt idx="1">
                  <c:v>2002/2003</c:v>
                </c:pt>
                <c:pt idx="2">
                  <c:v>2003/2004</c:v>
                </c:pt>
                <c:pt idx="3">
                  <c:v>2004/2005</c:v>
                </c:pt>
                <c:pt idx="4">
                  <c:v>2005/2006</c:v>
                </c:pt>
                <c:pt idx="5">
                  <c:v>2006/2007</c:v>
                </c:pt>
              </c:strCache>
            </c:strRef>
          </c:cat>
          <c:val>
            <c:numRef>
              <c:f>'слайд 13'!$B$2:$G$2</c:f>
              <c:numCache>
                <c:formatCode>General</c:formatCode>
                <c:ptCount val="6"/>
                <c:pt idx="0">
                  <c:v>376</c:v>
                </c:pt>
                <c:pt idx="1">
                  <c:v>385</c:v>
                </c:pt>
                <c:pt idx="2">
                  <c:v>401</c:v>
                </c:pt>
                <c:pt idx="3">
                  <c:v>392</c:v>
                </c:pt>
                <c:pt idx="4">
                  <c:v>528</c:v>
                </c:pt>
                <c:pt idx="5">
                  <c:v>583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'слайд 13'!$A$3</c:f>
              <c:strCache>
                <c:ptCount val="1"/>
                <c:pt idx="0">
                  <c:v>Обучаващи се</c:v>
                </c:pt>
              </c:strCache>
            </c:strRef>
          </c:tx>
          <c:dLbls>
            <c:dLbl>
              <c:idx val="0"/>
              <c:layout>
                <c:manualLayout>
                  <c:x val="-5.5555555555555558E-3"/>
                  <c:y val="-6.4814814814814825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333333333335E-3"/>
                  <c:y val="-5.5555555555555497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1666666666666664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1666666666666664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3.7037037037037042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5555555555555558E-3"/>
                  <c:y val="2.777777777777779E-2"/>
                </c:manualLayout>
              </c:layout>
              <c:spPr>
                <a:noFill/>
                <a:ln w="3000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bg-BG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000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'слайд 13'!$B$1:$G$1</c:f>
              <c:strCache>
                <c:ptCount val="6"/>
                <c:pt idx="0">
                  <c:v>2001/2002</c:v>
                </c:pt>
                <c:pt idx="1">
                  <c:v>2002/2003</c:v>
                </c:pt>
                <c:pt idx="2">
                  <c:v>2003/2004</c:v>
                </c:pt>
                <c:pt idx="3">
                  <c:v>2004/2005</c:v>
                </c:pt>
                <c:pt idx="4">
                  <c:v>2005/2006</c:v>
                </c:pt>
                <c:pt idx="5">
                  <c:v>2006/2007</c:v>
                </c:pt>
              </c:strCache>
            </c:strRef>
          </c:cat>
          <c:val>
            <c:numRef>
              <c:f>'слайд 13'!$B$3:$G$3</c:f>
              <c:numCache>
                <c:formatCode>General</c:formatCode>
                <c:ptCount val="6"/>
                <c:pt idx="0">
                  <c:v>3998</c:v>
                </c:pt>
                <c:pt idx="1">
                  <c:v>4440</c:v>
                </c:pt>
                <c:pt idx="2">
                  <c:v>4834</c:v>
                </c:pt>
                <c:pt idx="3">
                  <c:v>5079</c:v>
                </c:pt>
                <c:pt idx="4">
                  <c:v>5163</c:v>
                </c:pt>
                <c:pt idx="5">
                  <c:v>4816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177152"/>
        <c:axId val="94178688"/>
      </c:lineChart>
      <c:catAx>
        <c:axId val="9417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4178688"/>
        <c:crosses val="autoZero"/>
        <c:auto val="1"/>
        <c:lblAlgn val="ctr"/>
        <c:lblOffset val="100"/>
        <c:noMultiLvlLbl val="0"/>
      </c:catAx>
      <c:valAx>
        <c:axId val="941786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1251">
            <a:noFill/>
          </a:ln>
        </c:spPr>
        <c:crossAx val="94177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317180616740088"/>
          <c:y val="0.89312977099236646"/>
          <c:w val="0.71145374449339205"/>
          <c:h val="9.160305343511450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031307550644568E-2"/>
          <c:y val="8.6274509803921567E-2"/>
          <c:w val="0.574585635359116"/>
          <c:h val="0.513725490196078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Брой заявления за патент в национален офис 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България</c:v>
                </c:pt>
                <c:pt idx="1">
                  <c:v>Финландия</c:v>
                </c:pt>
                <c:pt idx="2">
                  <c:v>Германия</c:v>
                </c:pt>
                <c:pt idx="3">
                  <c:v>Холандия</c:v>
                </c:pt>
                <c:pt idx="4">
                  <c:v>Великобритания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15.37</c:v>
                </c:pt>
                <c:pt idx="1">
                  <c:v>60.64</c:v>
                </c:pt>
                <c:pt idx="2">
                  <c:v>100</c:v>
                </c:pt>
                <c:pt idx="3">
                  <c:v>23.64</c:v>
                </c:pt>
                <c:pt idx="4">
                  <c:v>44.37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Заявления за патент чрез договор за патентно сътрудничество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България</c:v>
                </c:pt>
                <c:pt idx="1">
                  <c:v>Финландия</c:v>
                </c:pt>
                <c:pt idx="2">
                  <c:v>Германия</c:v>
                </c:pt>
                <c:pt idx="3">
                  <c:v>Холандия</c:v>
                </c:pt>
                <c:pt idx="4">
                  <c:v>Великобритания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4.47</c:v>
                </c:pt>
                <c:pt idx="1">
                  <c:v>100</c:v>
                </c:pt>
                <c:pt idx="2">
                  <c:v>78.36</c:v>
                </c:pt>
                <c:pt idx="3">
                  <c:v>79.58</c:v>
                </c:pt>
                <c:pt idx="4">
                  <c:v>28.99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Статии в научни и технически списания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България</c:v>
                </c:pt>
                <c:pt idx="1">
                  <c:v>Финландия</c:v>
                </c:pt>
                <c:pt idx="2">
                  <c:v>Германия</c:v>
                </c:pt>
                <c:pt idx="3">
                  <c:v>Холандия</c:v>
                </c:pt>
                <c:pt idx="4">
                  <c:v>Великобритания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25.13</c:v>
                </c:pt>
                <c:pt idx="1">
                  <c:v>76.7</c:v>
                </c:pt>
                <c:pt idx="2">
                  <c:v>43.9</c:v>
                </c:pt>
                <c:pt idx="3">
                  <c:v>62.96</c:v>
                </c:pt>
                <c:pt idx="4">
                  <c:v>61.62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881216"/>
        <c:axId val="92635520"/>
      </c:barChart>
      <c:catAx>
        <c:axId val="8988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635520"/>
        <c:crosses val="autoZero"/>
        <c:auto val="1"/>
        <c:lblAlgn val="ctr"/>
        <c:lblOffset val="100"/>
        <c:noMultiLvlLbl val="0"/>
      </c:catAx>
      <c:valAx>
        <c:axId val="9263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881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007366482504609"/>
          <c:y val="8.2352941176470587E-2"/>
          <c:w val="0.26519337016574585"/>
          <c:h val="0.91372549019607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290780141843976E-2"/>
          <c:y val="8.2397003745318345E-2"/>
          <c:w val="0.52482269503546097"/>
          <c:h val="0.53558052434456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Гъстота на новия бизнес (като ефект от НИРД)</c:v>
                </c:pt>
              </c:strCache>
            </c:strRef>
          </c:tx>
          <c:invertIfNegative val="0"/>
          <c:cat>
            <c:strRef>
              <c:f>Sheet1!$A$13:$A$17</c:f>
              <c:strCache>
                <c:ptCount val="5"/>
                <c:pt idx="0">
                  <c:v>България</c:v>
                </c:pt>
                <c:pt idx="1">
                  <c:v>Финландия</c:v>
                </c:pt>
                <c:pt idx="2">
                  <c:v>Германия</c:v>
                </c:pt>
                <c:pt idx="3">
                  <c:v>Холандия</c:v>
                </c:pt>
                <c:pt idx="4">
                  <c:v>Великобритания</c:v>
                </c:pt>
              </c:strCache>
            </c:strRef>
          </c:cat>
          <c:val>
            <c:numRef>
              <c:f>Sheet1!$B$13:$B$17</c:f>
              <c:numCache>
                <c:formatCode>General</c:formatCode>
                <c:ptCount val="5"/>
                <c:pt idx="0">
                  <c:v>56.08</c:v>
                </c:pt>
                <c:pt idx="1">
                  <c:v>26.23</c:v>
                </c:pt>
                <c:pt idx="2">
                  <c:v>9.24</c:v>
                </c:pt>
                <c:pt idx="3">
                  <c:v>24.12</c:v>
                </c:pt>
                <c:pt idx="4">
                  <c:v>62.66</c:v>
                </c:pt>
              </c:numCache>
            </c:numRef>
          </c:val>
        </c:ser>
        <c:ser>
          <c:idx val="1"/>
          <c:order val="1"/>
          <c:tx>
            <c:strRef>
              <c:f>Sheet1!$C$12</c:f>
              <c:strCache>
                <c:ptCount val="1"/>
                <c:pt idx="0">
                  <c:v>Разходи за компютърен софтуер</c:v>
                </c:pt>
              </c:strCache>
            </c:strRef>
          </c:tx>
          <c:invertIfNegative val="0"/>
          <c:cat>
            <c:strRef>
              <c:f>Sheet1!$A$13:$A$17</c:f>
              <c:strCache>
                <c:ptCount val="5"/>
                <c:pt idx="0">
                  <c:v>България</c:v>
                </c:pt>
                <c:pt idx="1">
                  <c:v>Финландия</c:v>
                </c:pt>
                <c:pt idx="2">
                  <c:v>Германия</c:v>
                </c:pt>
                <c:pt idx="3">
                  <c:v>Холандия</c:v>
                </c:pt>
                <c:pt idx="4">
                  <c:v>Великобритания</c:v>
                </c:pt>
              </c:strCache>
            </c:strRef>
          </c:cat>
          <c:val>
            <c:numRef>
              <c:f>Sheet1!$C$13:$C$17</c:f>
              <c:numCache>
                <c:formatCode>General</c:formatCode>
                <c:ptCount val="5"/>
                <c:pt idx="0">
                  <c:v>16.989999999999998</c:v>
                </c:pt>
                <c:pt idx="1">
                  <c:v>60.31</c:v>
                </c:pt>
                <c:pt idx="2">
                  <c:v>45.43</c:v>
                </c:pt>
                <c:pt idx="3">
                  <c:v>74.92</c:v>
                </c:pt>
                <c:pt idx="4">
                  <c:v>69.08</c:v>
                </c:pt>
              </c:numCache>
            </c:numRef>
          </c:val>
        </c:ser>
        <c:ser>
          <c:idx val="2"/>
          <c:order val="2"/>
          <c:tx>
            <c:strRef>
              <c:f>Sheet1!$D$12</c:f>
              <c:strCache>
                <c:ptCount val="1"/>
                <c:pt idx="0">
                  <c:v>Износ на високи технологии</c:v>
                </c:pt>
              </c:strCache>
            </c:strRef>
          </c:tx>
          <c:invertIfNegative val="0"/>
          <c:cat>
            <c:strRef>
              <c:f>Sheet1!$A$13:$A$17</c:f>
              <c:strCache>
                <c:ptCount val="5"/>
                <c:pt idx="0">
                  <c:v>България</c:v>
                </c:pt>
                <c:pt idx="1">
                  <c:v>Финландия</c:v>
                </c:pt>
                <c:pt idx="2">
                  <c:v>Германия</c:v>
                </c:pt>
                <c:pt idx="3">
                  <c:v>Холандия</c:v>
                </c:pt>
                <c:pt idx="4">
                  <c:v>Великобритания</c:v>
                </c:pt>
              </c:strCache>
            </c:strRef>
          </c:cat>
          <c:val>
            <c:numRef>
              <c:f>Sheet1!$D$13:$D$17</c:f>
              <c:numCache>
                <c:formatCode>General</c:formatCode>
                <c:ptCount val="5"/>
                <c:pt idx="0">
                  <c:v>12.22</c:v>
                </c:pt>
                <c:pt idx="1">
                  <c:v>26.86</c:v>
                </c:pt>
                <c:pt idx="2">
                  <c:v>36.6</c:v>
                </c:pt>
                <c:pt idx="3">
                  <c:v>42.01</c:v>
                </c:pt>
                <c:pt idx="4">
                  <c:v>43.5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30400"/>
        <c:axId val="117831936"/>
      </c:barChart>
      <c:catAx>
        <c:axId val="11783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831936"/>
        <c:crosses val="autoZero"/>
        <c:auto val="1"/>
        <c:lblAlgn val="ctr"/>
        <c:lblOffset val="100"/>
        <c:noMultiLvlLbl val="0"/>
      </c:catAx>
      <c:valAx>
        <c:axId val="117831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830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411347517730498"/>
          <c:y val="0.25842696629213485"/>
          <c:w val="0.37588652482269502"/>
          <c:h val="0.449438202247191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0.06974</cdr:x>
      <cdr:y>0.79747</cdr:y>
    </cdr:from>
    <cdr:to>
      <cdr:x>0.08128</cdr:x>
      <cdr:y>0.81573</cdr:y>
    </cdr:to>
    <cdr:sp macro="" textlink="">
      <cdr:nvSpPr>
        <cdr:cNvPr id="2" name="Oval 1"/>
        <cdr:cNvSpPr/>
      </cdr:nvSpPr>
      <cdr:spPr>
        <a:xfrm xmlns:a="http://schemas.openxmlformats.org/drawingml/2006/main">
          <a:off x="431502" y="3118842"/>
          <a:ext cx="71437" cy="7143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endParaRPr lang="bg-BG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67B3C4-839F-42C3-A251-BF384CBCF4FF}" type="datetimeFigureOut">
              <a:rPr lang="bg-BG"/>
              <a:pPr>
                <a:defRPr/>
              </a:pPr>
              <a:t>18.5.2012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19FE89-9A0F-4DA4-9589-6054A8AFC73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01506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4BE318-7495-4C94-881D-5FFE6F272B13}" type="slidenum">
              <a:rPr lang="bg-BG" smtClean="0"/>
              <a:pPr>
                <a:defRPr/>
              </a:pPr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/>
              <a:t>Използвайте съшия фонт в цялата ППП</a:t>
            </a:r>
          </a:p>
        </p:txBody>
      </p:sp>
      <p:sp>
        <p:nvSpPr>
          <p:cNvPr id="1843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51AA7E8-4CEB-42C9-A321-F366E09A4D8B}" type="slidenum">
              <a:rPr lang="bg-BG" sz="1200">
                <a:latin typeface="+mn-lt"/>
              </a:rPr>
              <a:pPr algn="r">
                <a:defRPr/>
              </a:pPr>
              <a:t>5</a:t>
            </a:fld>
            <a:endParaRPr lang="bg-BG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>
                <a:solidFill>
                  <a:srgbClr val="00B050"/>
                </a:solidFill>
              </a:rPr>
              <a:t>Това в момента не излиза ясно от преди това представените данни 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F760B1-287E-468B-B0AD-46294A5EA6E0}" type="slidenum">
              <a:rPr lang="bg-BG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8D3020-CFFB-47EC-9F7D-CE1624AFF381}" type="slidenum">
              <a:rPr lang="bg-BG" smtClean="0"/>
              <a:pPr>
                <a:defRPr/>
              </a:pPr>
              <a:t>15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490E8-E944-4A6C-92B2-47C681C105CD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E635C96F-0B84-4B6B-ABE9-D1B9BF80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8536-BE39-429C-B0D9-D9D10D59B10B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B2908-51F2-4F92-AA98-379163407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5F297-A896-4642-9F48-F251FEC71EC0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92650-5D24-47DA-A55B-06A274DE7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04F62-719A-4C1B-8D49-0D8556C86E19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17641-3FF8-499F-BBE4-5FB8A226F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5CD76-2BF1-4D3D-92B5-9695F6F2B28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5AA7B-5096-4325-8CDE-13AB967C0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EF944-8860-4BCF-8199-99BCE8EC4A6F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6C036-B461-4570-9DB0-B613C2497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AECAC-1979-4EDC-88F6-DB5DCE07E82E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3D2FD-21E8-4920-9C73-B105AB27D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D862A-5E5A-44F8-90E8-B8A16FDBCB04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589FD-CE85-49F3-880A-77760923C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E3C8D-29F3-45AD-9182-201F1F41F3D8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160D5-A3F0-4809-B0BE-91E29312D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C53B-939A-4B7D-851A-FC8A50D6499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EA28-57CC-428D-85CC-1C55B249D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3175-2BCA-4E7A-93B7-928425143B82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573B3-591F-4205-855C-FCCE861B1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3B936-CB5B-4F1C-ACB8-A571BABD0B9E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87FA6-88FB-431F-8D59-36FA223CE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E60A8C3-BE56-49CD-9896-DD5EDC0CDB78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C541A6A-FF1D-470E-8158-666A946D6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8" r:id="rId3"/>
    <p:sldLayoutId id="2147483695" r:id="rId4"/>
    <p:sldLayoutId id="2147483694" r:id="rId5"/>
    <p:sldLayoutId id="2147483693" r:id="rId6"/>
    <p:sldLayoutId id="2147483699" r:id="rId7"/>
    <p:sldLayoutId id="2147483700" r:id="rId8"/>
    <p:sldLayoutId id="2147483701" r:id="rId9"/>
    <p:sldLayoutId id="2147483692" r:id="rId10"/>
    <p:sldLayoutId id="2147483702" r:id="rId11"/>
    <p:sldLayoutId id="214748369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 bwMode="auto">
          <a:xfrm>
            <a:off x="604838" y="3227388"/>
            <a:ext cx="6629400" cy="1219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cap="none" smtClean="0">
                <a:solidFill>
                  <a:srgbClr val="47534C"/>
                </a:solidFill>
              </a:rPr>
              <a:t>НАУКА</a:t>
            </a:r>
          </a:p>
        </p:txBody>
      </p:sp>
      <p:sp>
        <p:nvSpPr>
          <p:cNvPr id="4" name="Subtitle 2"/>
          <p:cNvSpPr>
            <a:spLocks noGrp="1"/>
          </p:cNvSpPr>
          <p:nvPr/>
        </p:nvSpPr>
        <p:spPr bwMode="auto">
          <a:xfrm>
            <a:off x="539750" y="4508500"/>
            <a:ext cx="65532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bg-BG" sz="1200" b="1" cap="none" dirty="0" smtClean="0">
                <a:solidFill>
                  <a:schemeClr val="tx1"/>
                </a:solidFill>
              </a:rPr>
              <a:t>Съвет за образование и наука </a:t>
            </a:r>
            <a:endParaRPr lang="en-US" sz="1200" b="1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bg-BG" sz="1200" b="1" cap="none" dirty="0" smtClean="0">
                <a:solidFill>
                  <a:schemeClr val="tx1"/>
                </a:solidFill>
              </a:rPr>
              <a:t>„България 2020г.“: Национални приоритети в образованието и науката</a:t>
            </a:r>
          </a:p>
          <a:p>
            <a:pPr eaLnBrk="1" hangingPunct="1">
              <a:defRPr/>
            </a:pPr>
            <a:r>
              <a:rPr lang="bg-BG" sz="1200" b="1" cap="none" dirty="0" smtClean="0">
                <a:solidFill>
                  <a:schemeClr val="tx1"/>
                </a:solidFill>
              </a:rPr>
              <a:t>Администрация на Президента на Република България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800" b="1" cap="none" dirty="0" smtClean="0"/>
              <a:t>Реализация </a:t>
            </a:r>
            <a:r>
              <a:rPr lang="bg-BG" sz="2800" b="1" cap="none" dirty="0"/>
              <a:t>на докторантите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476375" y="5157788"/>
            <a:ext cx="611981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bg-BG" sz="1200" b="1" dirty="0"/>
              <a:t>Нови докторанти (</a:t>
            </a:r>
            <a:r>
              <a:rPr lang="en-GB" sz="1200" b="1" dirty="0"/>
              <a:t>25</a:t>
            </a:r>
            <a:r>
              <a:rPr lang="bg-BG" sz="1200" b="1" dirty="0"/>
              <a:t> </a:t>
            </a:r>
            <a:r>
              <a:rPr lang="en-GB" sz="1200" b="1" dirty="0"/>
              <a:t>–</a:t>
            </a:r>
            <a:r>
              <a:rPr lang="bg-BG" sz="1200" b="1" dirty="0"/>
              <a:t> </a:t>
            </a:r>
            <a:r>
              <a:rPr lang="en-GB" sz="1200" b="1" dirty="0"/>
              <a:t>34</a:t>
            </a:r>
            <a:r>
              <a:rPr lang="bg-BG" sz="1200" b="1" dirty="0"/>
              <a:t> г.), придобили докторска степен през 2009 г.</a:t>
            </a:r>
          </a:p>
          <a:p>
            <a:pPr marL="628650" lvl="1" indent="-171450">
              <a:buFontTx/>
              <a:buChar char="•"/>
            </a:pPr>
            <a:r>
              <a:rPr lang="bg-BG" sz="1200" dirty="0"/>
              <a:t>България - 0,6 на 1000 души</a:t>
            </a:r>
          </a:p>
          <a:p>
            <a:pPr marL="628650" lvl="1" indent="-171450">
              <a:buFontTx/>
              <a:buChar char="•"/>
            </a:pPr>
            <a:r>
              <a:rPr lang="bg-BG" sz="1200" dirty="0"/>
              <a:t>ЕС 27 -  1,5 за1000 души</a:t>
            </a: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773344"/>
              </p:ext>
            </p:extLst>
          </p:nvPr>
        </p:nvGraphicFramePr>
        <p:xfrm>
          <a:off x="1598613" y="1751013"/>
          <a:ext cx="5299075" cy="295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5724525" y="4797425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bg-BG" sz="1000" i="1" dirty="0"/>
              <a:t>Източник: МОМН,ВАК</a:t>
            </a:r>
          </a:p>
        </p:txBody>
      </p:sp>
      <p:sp>
        <p:nvSpPr>
          <p:cNvPr id="71690" name="Rectangle 3"/>
          <p:cNvSpPr>
            <a:spLocks noChangeArrowheads="1"/>
          </p:cNvSpPr>
          <p:nvPr/>
        </p:nvSpPr>
        <p:spPr bwMode="auto">
          <a:xfrm>
            <a:off x="4067175" y="6308725"/>
            <a:ext cx="472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800" i="1"/>
              <a:t>Източник:Състояние на българската наука –  </a:t>
            </a:r>
            <a:r>
              <a:rPr lang="en-GB" sz="800" b="1" i="1">
                <a:latin typeface="Century Gothic" pitchFamily="34" charset="0"/>
              </a:rPr>
              <a:t>INNOVATION UNION SCOREBOARD </a:t>
            </a:r>
            <a:r>
              <a:rPr lang="bg-BG" sz="800" b="1" i="1">
                <a:latin typeface="Century Gothic" pitchFamily="34" charset="0"/>
              </a:rPr>
              <a:t>2011</a:t>
            </a:r>
            <a:endParaRPr lang="bg-BG" sz="800" i="1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800" b="1" cap="none" dirty="0" smtClean="0"/>
              <a:t>Научна продукция</a:t>
            </a: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3686175" y="2541588"/>
          <a:ext cx="5299075" cy="249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539750" y="2205038"/>
            <a:ext cx="2736850" cy="122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200" b="1" dirty="0">
                <a:ea typeface="All Times New Roman"/>
                <a:cs typeface="All Times New Roman"/>
              </a:rPr>
              <a:t>Принос на българската наука към значимите световни публикации</a:t>
            </a:r>
            <a:r>
              <a:rPr lang="bg-BG" sz="1200" b="1" dirty="0" smtClean="0">
                <a:ea typeface="All Times New Roman"/>
                <a:cs typeface="All Times New Roman"/>
              </a:rPr>
              <a:t>:</a:t>
            </a:r>
            <a:r>
              <a:rPr lang="bg-BG" sz="1400" dirty="0"/>
              <a:t>	</a:t>
            </a:r>
            <a:endParaRPr lang="bg-BG" sz="1400" dirty="0" smtClean="0"/>
          </a:p>
          <a:p>
            <a:pPr marL="542925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200" dirty="0" smtClean="0">
                <a:ea typeface="All Times New Roman"/>
                <a:cs typeface="All Times New Roman"/>
              </a:rPr>
              <a:t>0,14% през 2008 </a:t>
            </a:r>
          </a:p>
          <a:p>
            <a:pPr marL="542925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200" dirty="0" smtClean="0">
                <a:ea typeface="All Times New Roman"/>
                <a:cs typeface="All Times New Roman"/>
              </a:rPr>
              <a:t>21 </a:t>
            </a:r>
            <a:r>
              <a:rPr lang="bg-BG" sz="1200" dirty="0">
                <a:ea typeface="All Times New Roman"/>
                <a:cs typeface="All Times New Roman"/>
              </a:rPr>
              <a:t>000 доклада публикувани в периода 2001-2009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539750" y="3789362"/>
            <a:ext cx="29527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200" b="1" dirty="0">
                <a:ea typeface="All Times New Roman"/>
                <a:cs typeface="All Times New Roman"/>
              </a:rPr>
              <a:t>Среден брой подадени заявления в Европейския патентен офис спрямо 1 </a:t>
            </a:r>
            <a:r>
              <a:rPr lang="bg-BG" sz="1200" b="1" dirty="0" err="1">
                <a:ea typeface="All Times New Roman"/>
                <a:cs typeface="All Times New Roman"/>
              </a:rPr>
              <a:t>млн</a:t>
            </a:r>
            <a:r>
              <a:rPr lang="bg-BG" sz="1200" b="1" dirty="0">
                <a:ea typeface="All Times New Roman"/>
                <a:cs typeface="All Times New Roman"/>
              </a:rPr>
              <a:t> души население (данни </a:t>
            </a:r>
            <a:r>
              <a:rPr lang="bg-BG" sz="1200" b="1" dirty="0" err="1">
                <a:ea typeface="All Times New Roman"/>
                <a:cs typeface="All Times New Roman"/>
              </a:rPr>
              <a:t>Евростат</a:t>
            </a:r>
            <a:r>
              <a:rPr lang="bg-BG" sz="1200" b="1" dirty="0" smtClean="0">
                <a:ea typeface="All Times New Roman"/>
                <a:cs typeface="All Times New Roman"/>
              </a:rPr>
              <a:t>):</a:t>
            </a:r>
            <a:r>
              <a:rPr lang="bg-BG" sz="1400" dirty="0"/>
              <a:t>	</a:t>
            </a:r>
          </a:p>
          <a:p>
            <a:pPr marL="542925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200" dirty="0">
                <a:ea typeface="All Times New Roman"/>
                <a:cs typeface="All Times New Roman"/>
              </a:rPr>
              <a:t>България – 1,22</a:t>
            </a:r>
          </a:p>
          <a:p>
            <a:pPr marL="542925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200" dirty="0">
                <a:ea typeface="All Times New Roman"/>
                <a:cs typeface="All Times New Roman"/>
              </a:rPr>
              <a:t>ЕС27 – 115,8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6084888" y="5084763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i="1"/>
              <a:t>Източник:</a:t>
            </a:r>
            <a:r>
              <a:rPr lang="en-US" sz="1000" i="1"/>
              <a:t> Global innovation index, 2011/2012</a:t>
            </a:r>
            <a:endParaRPr lang="bg-BG" sz="1000" i="1"/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4787900" y="2276475"/>
            <a:ext cx="3482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b="1"/>
              <a:t>Научна продукция в България и някои страни от ЕС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bg-BG" sz="2800" b="1" cap="none" dirty="0" smtClean="0"/>
              <a:t>Триъгълника на знанието </a:t>
            </a:r>
            <a:r>
              <a:rPr lang="bg-BG" sz="2800" b="1" i="1" cap="none" dirty="0" smtClean="0"/>
              <a:t>(висше образование-наука-бизнес)</a:t>
            </a:r>
            <a:r>
              <a:rPr lang="bg-BG" sz="2800" b="1" cap="none" dirty="0" smtClean="0"/>
              <a:t> в действие</a:t>
            </a:r>
            <a:endParaRPr lang="bg-BG" sz="2800" b="1" cap="none" dirty="0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865033"/>
              </p:ext>
            </p:extLst>
          </p:nvPr>
        </p:nvGraphicFramePr>
        <p:xfrm>
          <a:off x="1403648" y="2038350"/>
          <a:ext cx="6187354" cy="3910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835150" y="1916113"/>
            <a:ext cx="5184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bg-BG" sz="1000" b="1" dirty="0"/>
              <a:t>Някои ефекти от НИРД върху обществено-икономическото развитие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012160" y="6381328"/>
            <a:ext cx="281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i="1"/>
              <a:t>Източник:</a:t>
            </a:r>
            <a:r>
              <a:rPr lang="en-US" sz="1000" i="1"/>
              <a:t> Global innovation index, 2011/2012</a:t>
            </a:r>
            <a:endParaRPr lang="bg-BG" sz="1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bg-BG" sz="2800" b="1" cap="none" dirty="0"/>
              <a:t>2.</a:t>
            </a:r>
            <a:r>
              <a:rPr lang="bg-BG" sz="2800" b="1" cap="none" dirty="0" err="1"/>
              <a:t>2</a:t>
            </a:r>
            <a:r>
              <a:rPr lang="bg-BG" sz="2800" b="1" cap="none" dirty="0"/>
              <a:t>. Науката в България </a:t>
            </a:r>
            <a:r>
              <a:rPr lang="bg-BG" sz="2800" b="1" i="1" cap="none" dirty="0"/>
              <a:t>днес:</a:t>
            </a:r>
            <a:br>
              <a:rPr lang="bg-BG" sz="2800" b="1" i="1" cap="none" dirty="0"/>
            </a:br>
            <a:r>
              <a:rPr lang="bg-BG" sz="2800" b="1" cap="none" dirty="0"/>
              <a:t>ОСНОВНИ </a:t>
            </a:r>
            <a:r>
              <a:rPr lang="bg-BG" sz="2800" b="1" cap="none" dirty="0" smtClean="0"/>
              <a:t>ПРЕДИЗВИКАТЕЛСТВА: 1-5</a:t>
            </a:r>
          </a:p>
        </p:txBody>
      </p:sp>
      <p:sp>
        <p:nvSpPr>
          <p:cNvPr id="99330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156575" cy="4897438"/>
          </a:xfrm>
        </p:spPr>
        <p:txBody>
          <a:bodyPr/>
          <a:lstStyle/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Ограничени средства за наука като процент от БВП (0.49-0.5%) и неефективно управление на наличните ресурси. Цел 2020 е публичното финансиране на НИРД  да достигне до 1,5% от БВП.</a:t>
            </a: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Фокусирано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насочване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разпределение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ресурсите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според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дефинираните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стратегически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изследователски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приоритети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.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endParaRPr lang="ru-RU" sz="1400" u="sng" dirty="0" smtClean="0">
              <a:solidFill>
                <a:schemeClr val="hlink"/>
              </a:solidFill>
              <a:latin typeface="Arial" charset="0"/>
            </a:endParaRP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Разработване на ефективни политики за засилване на връзката между бизнеса и НИРД; засилване ролята на бизнеса като среда за реализация на научната продукция и на научните кадри</a:t>
            </a: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Необходимост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повишаване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продуктивността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НИРД – по отношение на публикации,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патенти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научни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открития</a:t>
            </a:r>
            <a:endParaRPr lang="ru-RU" sz="1400" dirty="0" smtClean="0">
              <a:solidFill>
                <a:schemeClr val="accent2"/>
              </a:solidFill>
              <a:latin typeface="Arial" charset="0"/>
            </a:endParaRP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Липса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ефективни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стимули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развитие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наднационалната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наука</a:t>
            </a: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-342900" eaLnBrk="1" hangingPunct="1">
              <a:buClr>
                <a:schemeClr val="accent1"/>
              </a:buClr>
              <a:buFont typeface="+mj-lt"/>
              <a:buAutoNum type="arabicPeriod"/>
            </a:pPr>
            <a:endParaRPr lang="ru-RU" sz="1400" dirty="0" smtClean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4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800" b="1" cap="none" dirty="0" smtClean="0"/>
              <a:t>ОСНОВНИ ПРЕДИЗВИКАТЕЛСТВА: 6-8</a:t>
            </a:r>
            <a:endParaRPr lang="bg-BG" sz="2800" cap="none" dirty="0" smtClean="0"/>
          </a:p>
        </p:txBody>
      </p:sp>
      <p:sp>
        <p:nvSpPr>
          <p:cNvPr id="102402" name="Rectangle 3"/>
          <p:cNvSpPr>
            <a:spLocks noGrp="1"/>
          </p:cNvSpPr>
          <p:nvPr>
            <p:ph type="body" idx="1"/>
          </p:nvPr>
        </p:nvSpPr>
        <p:spPr>
          <a:xfrm>
            <a:off x="755650" y="1773238"/>
            <a:ext cx="7786688" cy="4373562"/>
          </a:xfrm>
        </p:spPr>
        <p:txBody>
          <a:bodyPr/>
          <a:lstStyle/>
          <a:p>
            <a:pPr eaLnBrk="1" hangingPunct="1"/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342900" eaLnBrk="1" hangingPunct="1">
              <a:buFont typeface="+mj-lt"/>
              <a:buAutoNum type="arabicPeriod" startAt="6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По-силна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финансова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институционална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подкрепа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университетите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постигане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качествена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промяна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техните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изследователски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дейности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–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промени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учебните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програми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въвеждане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изследователската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дейност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като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част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обучението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студентите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. </a:t>
            </a:r>
          </a:p>
          <a:p>
            <a:pPr marL="457200" indent="-342900" eaLnBrk="1" hangingPunct="1">
              <a:buFont typeface="+mj-lt"/>
              <a:buAutoNum type="arabicPeriod" startAt="6"/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342900" eaLnBrk="1" hangingPunct="1">
              <a:buFont typeface="+mj-lt"/>
              <a:buAutoNum type="arabicPeriod" startAt="6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Създаване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условия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стимули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привличане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кариерно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научно развитие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младите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кадри в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науката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-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необходимост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рамкови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условия (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финансиране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, среда , инфраструктура),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подпомагане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професионалната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реализация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младите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кадри (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включително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чрез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активното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им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включване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изследователски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проекти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). 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342900" eaLnBrk="1" hangingPunct="1">
              <a:buFont typeface="+mj-lt"/>
              <a:buAutoNum type="arabicPeriod" startAt="6"/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342900" eaLnBrk="1" hangingPunct="1">
              <a:buFont typeface="+mj-lt"/>
              <a:buAutoNum type="arabicPeriod" startAt="6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Необходимост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национални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критерии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кадрово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развитие. </a:t>
            </a:r>
            <a:endParaRPr lang="bg-BG" sz="1400" b="1" dirty="0" smtClean="0">
              <a:solidFill>
                <a:schemeClr val="tx1"/>
              </a:solidFill>
              <a:latin typeface="Arial" charset="0"/>
            </a:endParaRPr>
          </a:p>
          <a:p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7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bg-BG" sz="2800" b="1" cap="none" dirty="0" smtClean="0"/>
              <a:t>3</a:t>
            </a:r>
            <a:r>
              <a:rPr lang="bg-BG" sz="2800" b="1" cap="none" dirty="0"/>
              <a:t>. Науката в България </a:t>
            </a:r>
            <a:r>
              <a:rPr lang="bg-BG" sz="2800" b="1" i="1" cap="none" dirty="0" smtClean="0"/>
              <a:t>2014-2020г.:</a:t>
            </a:r>
            <a:r>
              <a:rPr lang="bg-BG" sz="2800" b="1" i="1" cap="none" dirty="0"/>
              <a:t/>
            </a:r>
            <a:br>
              <a:rPr lang="bg-BG" sz="2800" b="1" i="1" cap="none" dirty="0"/>
            </a:br>
            <a:r>
              <a:rPr lang="bg-BG" sz="2800" b="1" cap="none" dirty="0" smtClean="0"/>
              <a:t>КЛЮЧОВИ ЦЕЛИ И ИНВЕСТИЦИОННИ ПРИОРИТЕТИ 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268788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  <a:tabLst>
                <a:tab pos="363538" algn="l"/>
              </a:tabLst>
            </a:pPr>
            <a:r>
              <a:rPr lang="bg-BG" sz="1200" b="1" dirty="0" smtClean="0">
                <a:solidFill>
                  <a:schemeClr val="tx1"/>
                </a:solidFill>
                <a:latin typeface="Arial" charset="0"/>
              </a:rPr>
              <a:t>Развитие на човешките ресурси, </a:t>
            </a:r>
            <a:r>
              <a:rPr lang="bg-BG" sz="1200" b="1" dirty="0" err="1" smtClean="0">
                <a:solidFill>
                  <a:schemeClr val="tx1"/>
                </a:solidFill>
                <a:latin typeface="Arial" charset="0"/>
              </a:rPr>
              <a:t>приоритизиране</a:t>
            </a:r>
            <a:r>
              <a:rPr lang="bg-BG" sz="1200" b="1" dirty="0" smtClean="0">
                <a:solidFill>
                  <a:schemeClr val="tx1"/>
                </a:solidFill>
                <a:latin typeface="Arial" charset="0"/>
              </a:rPr>
              <a:t> на младите учени </a:t>
            </a:r>
          </a:p>
          <a:p>
            <a:pPr marL="457200" indent="-457200" eaLnBrk="1" hangingPunct="1">
              <a:buFont typeface="Arial" charset="0"/>
              <a:buAutoNum type="arabicPeriod"/>
              <a:tabLst>
                <a:tab pos="363538" algn="l"/>
              </a:tabLst>
            </a:pPr>
            <a:endParaRPr lang="bg-BG" sz="1200" b="1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buFont typeface="Arial" charset="0"/>
              <a:buAutoNum type="arabicPeriod"/>
              <a:tabLst>
                <a:tab pos="363538" algn="l"/>
              </a:tabLst>
            </a:pPr>
            <a:r>
              <a:rPr lang="bg-BG" sz="1200" b="1" dirty="0" smtClean="0">
                <a:solidFill>
                  <a:schemeClr val="tx1"/>
                </a:solidFill>
                <a:latin typeface="Arial" charset="0"/>
              </a:rPr>
              <a:t>Интернационализация на българската наука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Приоритетно позициониране на българската наука в европейското научно пространство 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Международно сътрудничество </a:t>
            </a: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ЕИП и мобилност)</a:t>
            </a: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buFont typeface="Arial" charset="0"/>
              <a:buAutoNum type="arabicPeriod"/>
              <a:tabLst>
                <a:tab pos="363538" algn="l"/>
              </a:tabLst>
            </a:pPr>
            <a:r>
              <a:rPr lang="bg-BG" sz="1200" b="1" dirty="0" smtClean="0">
                <a:solidFill>
                  <a:schemeClr val="tx1"/>
                </a:solidFill>
                <a:latin typeface="Arial" charset="0"/>
              </a:rPr>
              <a:t>Подобряване на качеството и конкурентоспособността на научните изследвания във фундаменталните и приложни науки: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Повишаване в показателите за „иновативен продукт“ и международно признати публикации до нива определящи България като умерен </a:t>
            </a:r>
            <a:r>
              <a:rPr lang="bg-BG" sz="1200" dirty="0" err="1" smtClean="0">
                <a:solidFill>
                  <a:schemeClr val="tx1"/>
                </a:solidFill>
                <a:latin typeface="Arial" charset="0"/>
              </a:rPr>
              <a:t>иноватор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Структурни промени в посока икономика на интензивното знание (Националната стратегия за развитие на научните изследвания 2020г.)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r>
              <a:rPr lang="bg-BG" sz="1200" dirty="0" err="1" smtClean="0">
                <a:solidFill>
                  <a:schemeClr val="tx1"/>
                </a:solidFill>
                <a:latin typeface="Arial" charset="0"/>
              </a:rPr>
              <a:t>Междусекторни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 политики на ниво ЕС укрепващи „триъгълника на знанието“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buFont typeface="Arial" charset="0"/>
              <a:buAutoNum type="arabicPeriod"/>
              <a:tabLst>
                <a:tab pos="363538" algn="l"/>
              </a:tabLst>
            </a:pPr>
            <a:r>
              <a:rPr lang="bg-BG" sz="1200" b="1" dirty="0" smtClean="0">
                <a:solidFill>
                  <a:schemeClr val="tx1"/>
                </a:solidFill>
                <a:latin typeface="Arial" charset="0"/>
              </a:rPr>
              <a:t>Финансиране на науката и стимулиране на партньорствата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Координация и целенасоченост на финансирането във фундаменталните и приложни науки (публично-частни партньорства, </a:t>
            </a:r>
            <a:r>
              <a:rPr lang="bg-BG" sz="1200" dirty="0" err="1" smtClean="0">
                <a:solidFill>
                  <a:schemeClr val="tx1"/>
                </a:solidFill>
                <a:latin typeface="Arial" charset="0"/>
              </a:rPr>
              <a:t>клъстрни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 формации)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Подобряване на условията за частни инвестиции в НРД</a:t>
            </a:r>
          </a:p>
          <a:p>
            <a:pPr lvl="2" indent="-457200">
              <a:lnSpc>
                <a:spcPct val="90000"/>
              </a:lnSpc>
              <a:tabLst>
                <a:tab pos="363538" algn="l"/>
              </a:tabLst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buFont typeface="Arial" charset="0"/>
              <a:buAutoNum type="arabicPeriod"/>
              <a:tabLst>
                <a:tab pos="363538" algn="l"/>
              </a:tabLst>
            </a:pPr>
            <a:r>
              <a:rPr lang="bg-BG" sz="1200" b="1" dirty="0" smtClean="0">
                <a:solidFill>
                  <a:schemeClr val="tx1"/>
                </a:solidFill>
                <a:latin typeface="Arial" charset="0"/>
              </a:rPr>
              <a:t>Развитие на изследователската инфраструктура (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вкл. базово лабораторно </a:t>
            </a:r>
            <a:r>
              <a:rPr lang="ru-RU" sz="1200" b="1" dirty="0" err="1" smtClean="0">
                <a:solidFill>
                  <a:schemeClr val="tx1"/>
                </a:solidFill>
                <a:latin typeface="Arial" charset="0"/>
              </a:rPr>
              <a:t>оборудване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ru-RU" sz="1200" b="1" dirty="0" err="1" smtClean="0">
                <a:solidFill>
                  <a:schemeClr val="tx1"/>
                </a:solidFill>
                <a:latin typeface="Arial" charset="0"/>
              </a:rPr>
              <a:t>включване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200" b="1" dirty="0" err="1" smtClean="0">
                <a:solidFill>
                  <a:schemeClr val="tx1"/>
                </a:solidFill>
                <a:latin typeface="Arial" charset="0"/>
              </a:rPr>
              <a:t>международни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charset="0"/>
              </a:rPr>
              <a:t>комуникационни</a:t>
            </a:r>
            <a:r>
              <a:rPr lang="ru-RU" sz="1200" b="1" dirty="0" smtClean="0">
                <a:solidFill>
                  <a:schemeClr val="tx1"/>
                </a:solidFill>
                <a:latin typeface="Arial" charset="0"/>
              </a:rPr>
              <a:t> мрежи)</a:t>
            </a:r>
            <a:endParaRPr lang="bg-BG" sz="1200" b="1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800" b="1" cap="none" dirty="0" smtClean="0"/>
              <a:t>СЪДЪРЖАНИЕ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900113" y="2060575"/>
            <a:ext cx="7272337" cy="3671888"/>
          </a:xfrm>
        </p:spPr>
        <p:txBody>
          <a:bodyPr/>
          <a:lstStyle/>
          <a:p>
            <a:pPr marL="571500" indent="-457200">
              <a:buFont typeface="Arial" charset="0"/>
              <a:buAutoNum type="arabicPeriod"/>
            </a:pPr>
            <a:r>
              <a:rPr lang="bg-BG" sz="2000" dirty="0" smtClean="0">
                <a:solidFill>
                  <a:schemeClr val="tx1"/>
                </a:solidFill>
                <a:latin typeface="Arial" charset="0"/>
              </a:rPr>
              <a:t>Ролята на научната и развойната дейност </a:t>
            </a:r>
          </a:p>
          <a:p>
            <a:pPr marL="571500" indent="-457200">
              <a:buFont typeface="Arial" charset="0"/>
              <a:buAutoNum type="arabicPeriod"/>
            </a:pPr>
            <a:endParaRPr lang="bg-BG" sz="20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2000" dirty="0" smtClean="0">
                <a:solidFill>
                  <a:schemeClr val="tx1"/>
                </a:solidFill>
                <a:latin typeface="Arial" charset="0"/>
              </a:rPr>
              <a:t>Науката днес – състояние и ключови предизвикателства</a:t>
            </a:r>
          </a:p>
          <a:p>
            <a:pPr marL="571500" indent="-457200">
              <a:buFont typeface="Arial" charset="0"/>
              <a:buAutoNum type="arabicPeriod"/>
            </a:pPr>
            <a:endParaRPr lang="bg-BG" sz="20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2000" dirty="0" smtClean="0">
                <a:solidFill>
                  <a:schemeClr val="tx1"/>
                </a:solidFill>
                <a:latin typeface="Arial" charset="0"/>
              </a:rPr>
              <a:t>Ключови цели и инвестиционни приоритети 2014 - 2020г.</a:t>
            </a:r>
          </a:p>
          <a:p>
            <a:pPr marL="571500" indent="-457200" eaLnBrk="1" hangingPunct="1">
              <a:buFont typeface="Book Antiqua" pitchFamily="18" charset="0"/>
              <a:buAutoNum type="arabicPeriod"/>
            </a:pPr>
            <a:endParaRPr lang="bg-BG" sz="2000" dirty="0" smtClean="0">
              <a:solidFill>
                <a:schemeClr val="tx1"/>
              </a:solidFill>
              <a:latin typeface="Arial" charset="0"/>
              <a:ea typeface="All Times New Roman"/>
              <a:cs typeface="All 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 bwMode="auto">
          <a:xfrm>
            <a:off x="179388" y="407988"/>
            <a:ext cx="8785225" cy="10398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666750" indent="-666750" eaLnBrk="1" hangingPunct="1"/>
            <a:r>
              <a:rPr lang="bg-BG" sz="2400" b="1" cap="none" dirty="0"/>
              <a:t>1. Ролята на </a:t>
            </a:r>
            <a:r>
              <a:rPr lang="bg-BG" sz="2300" b="1" cap="none" dirty="0" smtClean="0"/>
              <a:t>НАУЧНАТА И РАЗВОЙНАТА ДЕЙНОСТ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49" y="1628800"/>
            <a:ext cx="8189913" cy="5088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 bwMode="auto">
          <a:xfrm>
            <a:off x="468313" y="476250"/>
            <a:ext cx="8229600" cy="9906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800" b="1" cap="none" dirty="0" smtClean="0"/>
              <a:t>2.1. Науката в България и ЕС-27 </a:t>
            </a:r>
            <a:r>
              <a:rPr lang="bg-BG" sz="2800" b="1" i="1" cap="none" dirty="0" smtClean="0"/>
              <a:t>днес:</a:t>
            </a:r>
            <a:br>
              <a:rPr lang="bg-BG" sz="2800" b="1" i="1" cap="none" dirty="0" smtClean="0"/>
            </a:br>
            <a:r>
              <a:rPr lang="bg-BG" sz="2800" b="1" cap="none" dirty="0" smtClean="0"/>
              <a:t>СЪСТОЯНИЕ</a:t>
            </a:r>
          </a:p>
        </p:txBody>
      </p:sp>
      <p:sp>
        <p:nvSpPr>
          <p:cNvPr id="78853" name="Content Placeholder 2"/>
          <p:cNvSpPr>
            <a:spLocks/>
          </p:cNvSpPr>
          <p:nvPr/>
        </p:nvSpPr>
        <p:spPr bwMode="auto">
          <a:xfrm>
            <a:off x="827584" y="1793876"/>
            <a:ext cx="756051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5725" indent="-85725">
              <a:lnSpc>
                <a:spcPct val="6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en-US" sz="1400" dirty="0">
              <a:ea typeface="All Times New Roman"/>
              <a:cs typeface="All Times New Roman"/>
            </a:endParaRPr>
          </a:p>
          <a:p>
            <a:pPr marL="85725" indent="-8572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Общи разходи за НИРД като процент от </a:t>
            </a:r>
            <a:r>
              <a:rPr lang="bg-BG" sz="1400" dirty="0" smtClean="0">
                <a:ea typeface="All Times New Roman"/>
                <a:cs typeface="All Times New Roman"/>
              </a:rPr>
              <a:t>БВП (</a:t>
            </a:r>
            <a:r>
              <a:rPr lang="en-US" sz="1400" dirty="0">
                <a:ea typeface="All Times New Roman"/>
                <a:cs typeface="All Times New Roman"/>
              </a:rPr>
              <a:t>Eurostat </a:t>
            </a:r>
            <a:r>
              <a:rPr lang="en-US" sz="1400" dirty="0" smtClean="0">
                <a:ea typeface="All Times New Roman"/>
                <a:cs typeface="All Times New Roman"/>
              </a:rPr>
              <a:t> </a:t>
            </a:r>
            <a:r>
              <a:rPr lang="bg-BG" sz="1400" dirty="0" smtClean="0">
                <a:ea typeface="All Times New Roman"/>
                <a:cs typeface="All Times New Roman"/>
              </a:rPr>
              <a:t>20</a:t>
            </a:r>
            <a:r>
              <a:rPr lang="en-US" sz="1400" dirty="0" smtClean="0">
                <a:ea typeface="All Times New Roman"/>
                <a:cs typeface="All Times New Roman"/>
              </a:rPr>
              <a:t>10</a:t>
            </a:r>
            <a:r>
              <a:rPr lang="bg-BG" sz="1400" dirty="0" smtClean="0">
                <a:ea typeface="All Times New Roman"/>
                <a:cs typeface="All Times New Roman"/>
              </a:rPr>
              <a:t>г.):</a:t>
            </a:r>
            <a:endParaRPr lang="bg-BG" sz="1400" dirty="0">
              <a:ea typeface="All Times New Roman"/>
              <a:cs typeface="All Times New Roman"/>
            </a:endParaRPr>
          </a:p>
          <a:p>
            <a:pPr marL="446088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България: </a:t>
            </a:r>
            <a:r>
              <a:rPr lang="bg-BG" sz="1400" dirty="0" smtClean="0">
                <a:ea typeface="All Times New Roman"/>
                <a:cs typeface="All Times New Roman"/>
              </a:rPr>
              <a:t>0,</a:t>
            </a:r>
            <a:r>
              <a:rPr lang="en-US" sz="1400" dirty="0" smtClean="0">
                <a:ea typeface="All Times New Roman"/>
                <a:cs typeface="All Times New Roman"/>
              </a:rPr>
              <a:t>6</a:t>
            </a:r>
            <a:r>
              <a:rPr lang="bg-BG" sz="1400" dirty="0" smtClean="0">
                <a:ea typeface="All Times New Roman"/>
                <a:cs typeface="All Times New Roman"/>
              </a:rPr>
              <a:t>%</a:t>
            </a:r>
            <a:endParaRPr lang="bg-BG" sz="1400" dirty="0">
              <a:ea typeface="All Times New Roman"/>
              <a:cs typeface="All Times New Roman"/>
            </a:endParaRPr>
          </a:p>
          <a:p>
            <a:pPr marL="446088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400" dirty="0" smtClean="0">
                <a:ea typeface="All Times New Roman"/>
                <a:cs typeface="All Times New Roman"/>
              </a:rPr>
              <a:t>ЕС-27</a:t>
            </a:r>
            <a:r>
              <a:rPr lang="bg-BG" sz="1400" dirty="0">
                <a:ea typeface="All Times New Roman"/>
                <a:cs typeface="All Times New Roman"/>
              </a:rPr>
              <a:t>: </a:t>
            </a:r>
            <a:r>
              <a:rPr lang="bg-BG" sz="1400" dirty="0" smtClean="0">
                <a:ea typeface="All Times New Roman"/>
                <a:cs typeface="All Times New Roman"/>
              </a:rPr>
              <a:t>2,0</a:t>
            </a:r>
            <a:r>
              <a:rPr lang="en-US" sz="1400" dirty="0" smtClean="0">
                <a:ea typeface="All Times New Roman"/>
                <a:cs typeface="All Times New Roman"/>
              </a:rPr>
              <a:t>0</a:t>
            </a:r>
            <a:r>
              <a:rPr lang="bg-BG" sz="1400" dirty="0" smtClean="0">
                <a:ea typeface="All Times New Roman"/>
                <a:cs typeface="All Times New Roman"/>
              </a:rPr>
              <a:t>%</a:t>
            </a:r>
            <a:endParaRPr lang="en-US" sz="1400" dirty="0">
              <a:ea typeface="All Times New Roman"/>
              <a:cs typeface="All Times New Roman"/>
            </a:endParaRPr>
          </a:p>
          <a:p>
            <a:pPr marL="85725" indent="-8572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>
              <a:ea typeface="All Times New Roman"/>
              <a:cs typeface="All Times New Roman"/>
            </a:endParaRPr>
          </a:p>
          <a:p>
            <a:pPr marL="85725" indent="-8572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Разходи на бизнес-сектора за НИРД като процент от БВП </a:t>
            </a:r>
            <a:r>
              <a:rPr lang="bg-BG" sz="1400" dirty="0" smtClean="0">
                <a:ea typeface="All Times New Roman"/>
                <a:cs typeface="All Times New Roman"/>
              </a:rPr>
              <a:t>(2010г.):</a:t>
            </a:r>
            <a:endParaRPr lang="bg-BG" sz="1400" dirty="0">
              <a:ea typeface="All Times New Roman"/>
              <a:cs typeface="All Times New Roman"/>
            </a:endParaRPr>
          </a:p>
          <a:p>
            <a:pPr marL="446088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България: </a:t>
            </a:r>
            <a:r>
              <a:rPr lang="bg-BG" sz="1400" dirty="0" smtClean="0">
                <a:ea typeface="All Times New Roman"/>
                <a:cs typeface="All Times New Roman"/>
              </a:rPr>
              <a:t>0,3%</a:t>
            </a:r>
            <a:endParaRPr lang="bg-BG" sz="1400" dirty="0">
              <a:ea typeface="All Times New Roman"/>
              <a:cs typeface="All Times New Roman"/>
            </a:endParaRPr>
          </a:p>
          <a:p>
            <a:pPr marL="446088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400" dirty="0" smtClean="0">
                <a:ea typeface="All Times New Roman"/>
                <a:cs typeface="All Times New Roman"/>
              </a:rPr>
              <a:t>ЕС-27</a:t>
            </a:r>
            <a:r>
              <a:rPr lang="bg-BG" sz="1400" dirty="0">
                <a:ea typeface="All Times New Roman"/>
                <a:cs typeface="All Times New Roman"/>
              </a:rPr>
              <a:t>: </a:t>
            </a:r>
            <a:r>
              <a:rPr lang="bg-BG" sz="1400" dirty="0" smtClean="0">
                <a:ea typeface="All Times New Roman"/>
                <a:cs typeface="All Times New Roman"/>
              </a:rPr>
              <a:t>1,23%</a:t>
            </a:r>
            <a:endParaRPr lang="bg-BG" sz="1400" dirty="0">
              <a:ea typeface="All Times New Roman"/>
              <a:cs typeface="All Times New Roman"/>
            </a:endParaRPr>
          </a:p>
          <a:p>
            <a:pPr marL="85725" indent="-85725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en-US" sz="1400" dirty="0" smtClean="0">
              <a:ea typeface="All Times New Roman"/>
              <a:cs typeface="All Times New Roman"/>
            </a:endParaRPr>
          </a:p>
          <a:p>
            <a:pPr marL="85725" indent="-8572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 smtClean="0">
                <a:ea typeface="All Times New Roman"/>
                <a:cs typeface="All Times New Roman"/>
              </a:rPr>
              <a:t>С</a:t>
            </a:r>
            <a:r>
              <a:rPr lang="ru-RU" sz="1400" dirty="0" err="1">
                <a:ea typeface="All Times New Roman"/>
                <a:cs typeface="All Times New Roman"/>
              </a:rPr>
              <a:t>ъотношение</a:t>
            </a:r>
            <a:r>
              <a:rPr lang="ru-RU" sz="1400" dirty="0">
                <a:ea typeface="All Times New Roman"/>
                <a:cs typeface="All Times New Roman"/>
              </a:rPr>
              <a:t> между </a:t>
            </a:r>
            <a:r>
              <a:rPr lang="ru-RU" sz="1400" dirty="0" err="1">
                <a:ea typeface="All Times New Roman"/>
                <a:cs typeface="All Times New Roman"/>
              </a:rPr>
              <a:t>частни</a:t>
            </a:r>
            <a:r>
              <a:rPr lang="ru-RU" sz="1400" dirty="0">
                <a:ea typeface="All Times New Roman"/>
                <a:cs typeface="All Times New Roman"/>
              </a:rPr>
              <a:t> и </a:t>
            </a:r>
            <a:r>
              <a:rPr lang="ru-RU" sz="1400" dirty="0" err="1">
                <a:ea typeface="All Times New Roman"/>
                <a:cs typeface="All Times New Roman"/>
              </a:rPr>
              <a:t>публични</a:t>
            </a:r>
            <a:r>
              <a:rPr lang="ru-RU" sz="1400" dirty="0">
                <a:ea typeface="All Times New Roman"/>
                <a:cs typeface="All Times New Roman"/>
              </a:rPr>
              <a:t> </a:t>
            </a:r>
            <a:r>
              <a:rPr lang="ru-RU" sz="1400" dirty="0" err="1">
                <a:ea typeface="All Times New Roman"/>
                <a:cs typeface="All Times New Roman"/>
              </a:rPr>
              <a:t>разходи</a:t>
            </a:r>
            <a:r>
              <a:rPr lang="ru-RU" sz="1400" dirty="0">
                <a:ea typeface="All Times New Roman"/>
                <a:cs typeface="All Times New Roman"/>
              </a:rPr>
              <a:t> за </a:t>
            </a:r>
            <a:r>
              <a:rPr lang="ru-RU" sz="1400" dirty="0" smtClean="0">
                <a:ea typeface="All Times New Roman"/>
                <a:cs typeface="All Times New Roman"/>
              </a:rPr>
              <a:t>НИРД (2010г.):</a:t>
            </a:r>
            <a:endParaRPr lang="ru-RU" sz="1400" dirty="0">
              <a:ea typeface="All Times New Roman"/>
              <a:cs typeface="All Times New Roman"/>
            </a:endParaRPr>
          </a:p>
          <a:p>
            <a:pPr marL="446088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ru-RU" sz="1400" dirty="0">
                <a:ea typeface="All Times New Roman"/>
                <a:cs typeface="All Times New Roman"/>
              </a:rPr>
              <a:t>в </a:t>
            </a:r>
            <a:r>
              <a:rPr lang="ru-RU" sz="1400" dirty="0" err="1">
                <a:ea typeface="All Times New Roman"/>
                <a:cs typeface="All Times New Roman"/>
              </a:rPr>
              <a:t>България</a:t>
            </a:r>
            <a:r>
              <a:rPr lang="ru-RU" sz="1400" dirty="0">
                <a:ea typeface="All Times New Roman"/>
                <a:cs typeface="All Times New Roman"/>
              </a:rPr>
              <a:t> - 30:70 </a:t>
            </a:r>
          </a:p>
          <a:p>
            <a:pPr marL="446088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ru-RU" sz="1400" dirty="0">
                <a:ea typeface="All Times New Roman"/>
                <a:cs typeface="All Times New Roman"/>
              </a:rPr>
              <a:t>в </a:t>
            </a:r>
            <a:r>
              <a:rPr lang="ru-RU" sz="1400" dirty="0" err="1">
                <a:ea typeface="All Times New Roman"/>
                <a:cs typeface="All Times New Roman"/>
              </a:rPr>
              <a:t>страните</a:t>
            </a:r>
            <a:r>
              <a:rPr lang="ru-RU" sz="1400" dirty="0">
                <a:ea typeface="All Times New Roman"/>
                <a:cs typeface="All Times New Roman"/>
              </a:rPr>
              <a:t> от </a:t>
            </a:r>
            <a:r>
              <a:rPr lang="ru-RU" sz="1400" dirty="0" smtClean="0">
                <a:ea typeface="All Times New Roman"/>
                <a:cs typeface="All Times New Roman"/>
              </a:rPr>
              <a:t>ОСИР </a:t>
            </a:r>
            <a:r>
              <a:rPr lang="ru-RU" sz="1400" dirty="0">
                <a:ea typeface="All Times New Roman"/>
                <a:cs typeface="All Times New Roman"/>
              </a:rPr>
              <a:t>- 70:30</a:t>
            </a:r>
            <a:endParaRPr lang="bg-BG" sz="1400" dirty="0">
              <a:ea typeface="All Times New Roman"/>
              <a:cs typeface="All Times New Roman"/>
            </a:endParaRPr>
          </a:p>
          <a:p>
            <a:pPr marL="85725" indent="-85725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 smtClean="0">
              <a:ea typeface="All Times New Roman"/>
              <a:cs typeface="All Times New Roman"/>
            </a:endParaRPr>
          </a:p>
          <a:p>
            <a:pPr marL="85725" indent="-85725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Процент от общите публични разходи за НИРД усвоени от университетите (2009г.)</a:t>
            </a:r>
          </a:p>
          <a:p>
            <a:pPr marL="446088" lvl="1" indent="-180975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България - 14% </a:t>
            </a:r>
          </a:p>
          <a:p>
            <a:pPr marL="446088" lvl="1" indent="-180975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r>
              <a:rPr lang="bg-BG" sz="1400" dirty="0" smtClean="0">
                <a:ea typeface="All Times New Roman"/>
                <a:cs typeface="All Times New Roman"/>
              </a:rPr>
              <a:t>ЕС-27 </a:t>
            </a:r>
            <a:r>
              <a:rPr lang="bg-BG" sz="1400" dirty="0">
                <a:ea typeface="All Times New Roman"/>
                <a:cs typeface="All Times New Roman"/>
              </a:rPr>
              <a:t>- 23,7%</a:t>
            </a:r>
            <a:endParaRPr lang="ru-RU" sz="1400" dirty="0">
              <a:ea typeface="All Times New Roman"/>
              <a:cs typeface="All Times New Roman"/>
            </a:endParaRPr>
          </a:p>
          <a:p>
            <a:pPr marL="446088" lvl="1" indent="-1809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</a:pPr>
            <a:endParaRPr lang="en-US" sz="1400" dirty="0">
              <a:ea typeface="All Times New Roman"/>
              <a:cs typeface="All 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395288" y="333375"/>
            <a:ext cx="8261350" cy="1039813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2800" b="1" cap="none" dirty="0" smtClean="0"/>
              <a:t>Публично и частно финансиране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4294967295"/>
          </p:nvPr>
        </p:nvSpPr>
        <p:spPr>
          <a:xfrm>
            <a:off x="539750" y="2133601"/>
            <a:ext cx="3671888" cy="1943472"/>
          </a:xfrm>
        </p:spPr>
        <p:txBody>
          <a:bodyPr/>
          <a:lstStyle/>
          <a:p>
            <a:pPr marL="180975" indent="-180975" eaLnBrk="1" hangingPunct="1">
              <a:lnSpc>
                <a:spcPct val="80000"/>
              </a:lnSpc>
            </a:pPr>
            <a:r>
              <a:rPr lang="bg-BG" sz="1200" b="1" dirty="0">
                <a:solidFill>
                  <a:schemeClr val="tx1"/>
                </a:solidFill>
                <a:latin typeface="Arial" charset="0"/>
                <a:ea typeface="All Times New Roman"/>
                <a:cs typeface="All Times New Roman"/>
              </a:rPr>
              <a:t>Външно финансиране на НИРД като процент от БВП (2008г.):</a:t>
            </a:r>
          </a:p>
          <a:p>
            <a:pPr marL="542925" lvl="1" indent="-180975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  <a:ea typeface="All Times New Roman"/>
                <a:cs typeface="All Times New Roman"/>
              </a:rPr>
              <a:t>България</a:t>
            </a:r>
            <a:r>
              <a:rPr lang="en-US" sz="1200" dirty="0">
                <a:solidFill>
                  <a:schemeClr val="tx1"/>
                </a:solidFill>
                <a:latin typeface="Arial" charset="0"/>
                <a:ea typeface="All Times New Roman"/>
                <a:cs typeface="All Times New Roman"/>
              </a:rPr>
              <a:t>:</a:t>
            </a:r>
            <a:r>
              <a:rPr lang="bg-BG" sz="1200" dirty="0">
                <a:solidFill>
                  <a:schemeClr val="tx1"/>
                </a:solidFill>
                <a:latin typeface="Arial" charset="0"/>
                <a:ea typeface="All Times New Roman"/>
                <a:cs typeface="All Times New Roman"/>
              </a:rPr>
              <a:t> 6,8% </a:t>
            </a:r>
          </a:p>
          <a:p>
            <a:pPr marL="542925" lvl="1" indent="-180975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  <a:ea typeface="All Times New Roman"/>
                <a:cs typeface="All Times New Roman"/>
              </a:rPr>
              <a:t>ЕС-27</a:t>
            </a:r>
            <a:r>
              <a:rPr lang="en-US" sz="1200" dirty="0">
                <a:solidFill>
                  <a:schemeClr val="tx1"/>
                </a:solidFill>
                <a:latin typeface="Arial" charset="0"/>
                <a:ea typeface="All Times New Roman"/>
                <a:cs typeface="All Times New Roman"/>
              </a:rPr>
              <a:t>:</a:t>
            </a:r>
            <a:r>
              <a:rPr lang="bg-BG" sz="1200" dirty="0">
                <a:solidFill>
                  <a:schemeClr val="tx1"/>
                </a:solidFill>
                <a:latin typeface="Arial" charset="0"/>
                <a:ea typeface="All Times New Roman"/>
                <a:cs typeface="All Times New Roman"/>
              </a:rPr>
              <a:t> 8.7%</a:t>
            </a:r>
          </a:p>
          <a:p>
            <a:pPr marL="180975" indent="-180975" eaLnBrk="1" hangingPunct="1">
              <a:lnSpc>
                <a:spcPct val="80000"/>
              </a:lnSpc>
            </a:pPr>
            <a:endParaRPr lang="bg-BG" sz="1200" b="1" dirty="0" smtClean="0">
              <a:solidFill>
                <a:schemeClr val="tx1"/>
              </a:solidFill>
              <a:latin typeface="Arial" charset="0"/>
              <a:ea typeface="All Times New Roman"/>
              <a:cs typeface="All Times New Roman"/>
            </a:endParaRPr>
          </a:p>
          <a:p>
            <a:pPr marL="180975" indent="-180975" eaLnBrk="1" hangingPunct="1">
              <a:lnSpc>
                <a:spcPct val="8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  <a:ea typeface="All Times New Roman"/>
              <a:cs typeface="All Times New Roman"/>
            </a:endParaRPr>
          </a:p>
          <a:p>
            <a:pPr marL="180975" indent="-180975"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bg-BG" sz="1200" b="1" dirty="0">
                <a:solidFill>
                  <a:schemeClr val="tx1"/>
                </a:solidFill>
                <a:latin typeface="Arial" charset="0"/>
              </a:rPr>
              <a:t>Разходът на малките и средни предприятия в България е между 20% и 25% от общите разходи на частния сектор за НИРД</a:t>
            </a:r>
            <a:endParaRPr lang="en-US" sz="1200" b="1" dirty="0">
              <a:solidFill>
                <a:schemeClr val="tx1"/>
              </a:solidFill>
              <a:latin typeface="Arial" charset="0"/>
            </a:endParaRPr>
          </a:p>
          <a:p>
            <a:pPr marL="180975" indent="-180975" eaLnBrk="1" hangingPunct="1">
              <a:lnSpc>
                <a:spcPct val="8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  <a:ea typeface="All Times New Roman"/>
              <a:cs typeface="All Times New Roman"/>
            </a:endParaRP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539750" y="4221088"/>
            <a:ext cx="3455988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 eaLnBrk="0" hangingPunct="0">
              <a:lnSpc>
                <a:spcPct val="80000"/>
              </a:lnSpc>
              <a:buClr>
                <a:schemeClr val="accent1"/>
              </a:buClr>
              <a:buFontTx/>
              <a:buChar char="•"/>
            </a:pPr>
            <a:r>
              <a:rPr lang="bg-BG" sz="1200" b="1" dirty="0"/>
              <a:t>Иновативните фирми отчитат много по-силна динамика на развитие, което ги прави двигател на икономическото развитие</a:t>
            </a: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02850"/>
              </p:ext>
            </p:extLst>
          </p:nvPr>
        </p:nvGraphicFramePr>
        <p:xfrm>
          <a:off x="4694238" y="2327275"/>
          <a:ext cx="3894137" cy="324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6948488" y="5516563"/>
            <a:ext cx="1552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i="1"/>
              <a:t>Източник: ПБСП, 2008</a:t>
            </a: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4932363" y="2105025"/>
            <a:ext cx="34575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bg-BG" sz="1000" b="1"/>
              <a:t>Фирми в България, ориентирани към иновациите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800" b="1" cap="none" dirty="0" smtClean="0"/>
              <a:t>Финансиране – приоритетни научни области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661454"/>
              </p:ext>
            </p:extLst>
          </p:nvPr>
        </p:nvGraphicFramePr>
        <p:xfrm>
          <a:off x="683568" y="3573016"/>
          <a:ext cx="6689247" cy="243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059" name="TextBox 5"/>
          <p:cNvSpPr txBox="1">
            <a:spLocks noChangeArrowheads="1"/>
          </p:cNvSpPr>
          <p:nvPr/>
        </p:nvSpPr>
        <p:spPr bwMode="auto">
          <a:xfrm>
            <a:off x="842814" y="1851869"/>
            <a:ext cx="6911975" cy="147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През последните години се отчита устойчива тенденция за приоритетно финансиране на НИРД в областта на ЕСТЕСТВЕНИТЕ и на ТЕХНИЧЕСКИТЕ науки</a:t>
            </a: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>
              <a:ea typeface="All Times New Roman"/>
              <a:cs typeface="All Times New Roman"/>
            </a:endParaRP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През 2010 г. най-голям дял от общите разходи са в областта на МЕДИЦИНАТА, която само пет години по-рано (2005) е била на последно място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975202" y="6282530"/>
            <a:ext cx="14684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i="1" dirty="0"/>
              <a:t>Източник: НСИ,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800" b="1" cap="none" dirty="0" smtClean="0"/>
              <a:t>Разпределение на кадрите по научни направления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8596"/>
              </p:ext>
            </p:extLst>
          </p:nvPr>
        </p:nvGraphicFramePr>
        <p:xfrm>
          <a:off x="849695" y="3634998"/>
          <a:ext cx="6973158" cy="2724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827584" y="1636931"/>
            <a:ext cx="6985000" cy="195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Общо заети в НИРД в България (2010) - 18 230 души, като 21,7% от които в секторите на интензивното знание  </a:t>
            </a:r>
            <a:r>
              <a:rPr lang="bg-BG" sz="1400" dirty="0" err="1">
                <a:ea typeface="All Times New Roman"/>
                <a:cs typeface="All Times New Roman"/>
              </a:rPr>
              <a:t>биотехнологии</a:t>
            </a:r>
            <a:r>
              <a:rPr lang="bg-BG" sz="1400" dirty="0">
                <a:ea typeface="All Times New Roman"/>
                <a:cs typeface="All Times New Roman"/>
              </a:rPr>
              <a:t>, телекомуникации, електроника(спрямо 32,96% за ЕС27)</a:t>
            </a: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500" dirty="0">
              <a:ea typeface="All Times New Roman"/>
              <a:cs typeface="All Times New Roman"/>
            </a:endParaRP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Броят на учените в НИРД по области на науката е проекция на приоритетите на финансиране по сектори – най-голям брой учени работят в областта на ЕСТЕСТВЕНИТЕ и на ТЕХНИЧЕСКИТЕ науки. </a:t>
            </a:r>
            <a:r>
              <a:rPr lang="bg-BG" sz="1400" dirty="0" smtClean="0">
                <a:ea typeface="All Times New Roman"/>
                <a:cs typeface="All Times New Roman"/>
              </a:rPr>
              <a:t>Учените </a:t>
            </a:r>
            <a:r>
              <a:rPr lang="bg-BG" sz="1400" dirty="0" smtClean="0">
                <a:ea typeface="All Times New Roman"/>
                <a:cs typeface="All Times New Roman"/>
              </a:rPr>
              <a:t>в </a:t>
            </a:r>
            <a:r>
              <a:rPr lang="bg-BG" sz="1400" dirty="0">
                <a:ea typeface="All Times New Roman"/>
                <a:cs typeface="All Times New Roman"/>
              </a:rPr>
              <a:t>областта на медицината </a:t>
            </a:r>
            <a:r>
              <a:rPr lang="bg-BG" sz="1400" dirty="0" smtClean="0">
                <a:ea typeface="All Times New Roman"/>
                <a:cs typeface="All Times New Roman"/>
              </a:rPr>
              <a:t>са почти изравнени като брой </a:t>
            </a:r>
            <a:r>
              <a:rPr lang="bg-BG" sz="1400" dirty="0">
                <a:ea typeface="All Times New Roman"/>
                <a:cs typeface="All Times New Roman"/>
              </a:rPr>
              <a:t>с </a:t>
            </a:r>
            <a:r>
              <a:rPr lang="bg-BG" sz="1400" dirty="0" smtClean="0">
                <a:ea typeface="All Times New Roman"/>
                <a:cs typeface="All Times New Roman"/>
              </a:rPr>
              <a:t>тези </a:t>
            </a:r>
            <a:r>
              <a:rPr lang="bg-BG" sz="1400" dirty="0">
                <a:ea typeface="All Times New Roman"/>
                <a:cs typeface="All Times New Roman"/>
              </a:rPr>
              <a:t>в областта на хуманитарните науки.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6732240" y="6237312"/>
            <a:ext cx="1468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i="1" dirty="0"/>
              <a:t>Източник: НСИ, 2012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bg-BG" sz="2800" b="1" cap="none" dirty="0" smtClean="0"/>
              <a:t>Институционално разпределение </a:t>
            </a:r>
            <a:r>
              <a:rPr lang="bg-BG" sz="2800" b="1" cap="none" dirty="0"/>
              <a:t>на </a:t>
            </a:r>
            <a:r>
              <a:rPr lang="bg-BG" sz="2800" b="1" cap="none" dirty="0" smtClean="0"/>
              <a:t>кадрите</a:t>
            </a:r>
            <a:endParaRPr lang="bg-BG" sz="28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382019"/>
              </p:ext>
            </p:extLst>
          </p:nvPr>
        </p:nvGraphicFramePr>
        <p:xfrm>
          <a:off x="835703" y="3645024"/>
          <a:ext cx="7399868" cy="236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9637" name="TextBox 5"/>
          <p:cNvSpPr txBox="1">
            <a:spLocks noChangeArrowheads="1"/>
          </p:cNvSpPr>
          <p:nvPr/>
        </p:nvSpPr>
        <p:spPr bwMode="auto">
          <a:xfrm>
            <a:off x="683568" y="1772816"/>
            <a:ext cx="7704138" cy="14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Най-голям е броят на учените, работещи в държавния сектор (без висшето образование) </a:t>
            </a: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500" dirty="0">
              <a:ea typeface="All Times New Roman"/>
              <a:cs typeface="All Times New Roman"/>
            </a:endParaRP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Едва от 2006 година насам се забелязва положителна тенденция в увеличаване броя на изследователите, работещи в </a:t>
            </a:r>
            <a:r>
              <a:rPr lang="bg-BG" sz="1400" dirty="0" smtClean="0">
                <a:ea typeface="All Times New Roman"/>
                <a:cs typeface="All Times New Roman"/>
              </a:rPr>
              <a:t>университетите</a:t>
            </a:r>
            <a:endParaRPr lang="bg-BG" sz="1400" dirty="0">
              <a:ea typeface="All Times New Roman"/>
              <a:cs typeface="All Times New Roman"/>
            </a:endParaRP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500" dirty="0">
              <a:ea typeface="All Times New Roman"/>
              <a:cs typeface="All Times New Roman"/>
            </a:endParaRPr>
          </a:p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Положителна тенденция може да се види и в увеличаването на броя на учени, работещи в предприятията, въпреки че тук темпът на растеж е твърде </a:t>
            </a:r>
            <a:r>
              <a:rPr lang="bg-BG" sz="1400" dirty="0" smtClean="0">
                <a:ea typeface="All Times New Roman"/>
                <a:cs typeface="All Times New Roman"/>
              </a:rPr>
              <a:t>бавен</a:t>
            </a:r>
            <a:endParaRPr lang="bg-BG" sz="1400" dirty="0">
              <a:ea typeface="All Times New Roman"/>
              <a:cs typeface="All Times New Roman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6907040" y="6045695"/>
            <a:ext cx="1468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i="1" dirty="0"/>
              <a:t>Източник: НСИ,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800" b="1" cap="none" dirty="0" smtClean="0"/>
              <a:t>Възрастова структура на научните кадри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146264"/>
              </p:ext>
            </p:extLst>
          </p:nvPr>
        </p:nvGraphicFramePr>
        <p:xfrm>
          <a:off x="1381238" y="2863535"/>
          <a:ext cx="6250668" cy="3228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8613" name="TextBox 5"/>
          <p:cNvSpPr txBox="1">
            <a:spLocks noChangeArrowheads="1"/>
          </p:cNvSpPr>
          <p:nvPr/>
        </p:nvSpPr>
        <p:spPr bwMode="auto">
          <a:xfrm>
            <a:off x="755576" y="1772816"/>
            <a:ext cx="74168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725" indent="-8572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ea typeface="All Times New Roman"/>
                <a:cs typeface="All Times New Roman"/>
              </a:rPr>
              <a:t>В България преобладават изследователите на възраст над 45 години. Дългосрочните стратегическите цели за развитие на страната пораждат необходимост от привличане на млади кадри в </a:t>
            </a:r>
            <a:r>
              <a:rPr lang="bg-BG" sz="1400" dirty="0" smtClean="0">
                <a:ea typeface="All Times New Roman"/>
                <a:cs typeface="All Times New Roman"/>
              </a:rPr>
              <a:t>науката</a:t>
            </a:r>
            <a:endParaRPr lang="bg-BG" sz="1400" dirty="0">
              <a:ea typeface="All Times New Roman"/>
              <a:cs typeface="All Times New Roman"/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6876256" y="6093296"/>
            <a:ext cx="1511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bg-BG" sz="1000" i="1" dirty="0"/>
              <a:t>Източник: НСИ, 2012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1605</TotalTime>
  <Words>1006</Words>
  <Application>Microsoft Office PowerPoint</Application>
  <PresentationFormat>On-screen Show (4:3)</PresentationFormat>
  <Paragraphs>133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Apothecary</vt:lpstr>
      <vt:lpstr>НАУКА</vt:lpstr>
      <vt:lpstr>СЪДЪРЖАНИЕ</vt:lpstr>
      <vt:lpstr>1. Ролята на НАУЧНАТА И РАЗВОЙНАТА ДЕЙНОСТ</vt:lpstr>
      <vt:lpstr>2.1. Науката в България и ЕС-27 днес: СЪСТОЯНИЕ</vt:lpstr>
      <vt:lpstr>Публично и частно финансиране</vt:lpstr>
      <vt:lpstr>Финансиране – приоритетни научни области</vt:lpstr>
      <vt:lpstr>Разпределение на кадрите по научни направления </vt:lpstr>
      <vt:lpstr>Институционално разпределение на кадрите</vt:lpstr>
      <vt:lpstr>Възрастова структура на научните кадри</vt:lpstr>
      <vt:lpstr>Реализация на докторантите</vt:lpstr>
      <vt:lpstr>Научна продукция</vt:lpstr>
      <vt:lpstr>Триъгълника на знанието (висше образование-наука-бизнес) в действие</vt:lpstr>
      <vt:lpstr>2.2. Науката в България днес: ОСНОВНИ ПРЕДИЗВИКАТЕЛСТВА: 1-5</vt:lpstr>
      <vt:lpstr>ОСНОВНИ ПРЕДИЗВИКАТЕЛСТВА: 6-8</vt:lpstr>
      <vt:lpstr>3. Науката в България 2014-2020г.: КЛЮЧОВИ ЦЕЛИ И ИНВЕСТИЦИОННИ ПРИОРИТЕТИ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</dc:title>
  <dc:creator/>
  <cp:lastModifiedBy>Ivan Vasilev</cp:lastModifiedBy>
  <cp:revision>109</cp:revision>
  <dcterms:created xsi:type="dcterms:W3CDTF">2006-08-16T00:00:00Z</dcterms:created>
  <dcterms:modified xsi:type="dcterms:W3CDTF">2012-05-18T19:05:26Z</dcterms:modified>
</cp:coreProperties>
</file>