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300" r:id="rId3"/>
    <p:sldId id="301" r:id="rId4"/>
    <p:sldId id="302" r:id="rId5"/>
    <p:sldId id="303" r:id="rId6"/>
    <p:sldId id="305" r:id="rId7"/>
    <p:sldId id="304" r:id="rId8"/>
    <p:sldId id="306" r:id="rId9"/>
    <p:sldId id="309" r:id="rId10"/>
    <p:sldId id="308" r:id="rId11"/>
    <p:sldId id="307" r:id="rId12"/>
    <p:sldId id="283" r:id="rId13"/>
    <p:sldId id="327" r:id="rId14"/>
  </p:sldIdLst>
  <p:sldSz cx="9144000" cy="6858000" type="screen4x3"/>
  <p:notesSz cx="6797675" cy="98742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955C46-F8D2-4216-957D-8CC39494DEA9}">
          <p14:sldIdLst>
            <p14:sldId id="256"/>
            <p14:sldId id="300"/>
            <p14:sldId id="301"/>
            <p14:sldId id="302"/>
            <p14:sldId id="303"/>
            <p14:sldId id="305"/>
            <p14:sldId id="304"/>
            <p14:sldId id="306"/>
            <p14:sldId id="309"/>
            <p14:sldId id="308"/>
            <p14:sldId id="307"/>
            <p14:sldId id="283"/>
            <p14:sldId id="327"/>
          </p14:sldIdLst>
        </p14:section>
        <p14:section name="Untitled Section" id="{E78BEB7D-D37C-492B-AF21-5844CF4E41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A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99" autoAdjust="0"/>
  </p:normalViewPr>
  <p:slideViewPr>
    <p:cSldViewPr>
      <p:cViewPr varScale="1">
        <p:scale>
          <a:sx n="97" d="100"/>
          <a:sy n="97" d="100"/>
        </p:scale>
        <p:origin x="12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0B032-90B9-4550-80A8-9D094CC5F002}" type="datetimeFigureOut">
              <a:rPr lang="bg-BG" smtClean="0"/>
              <a:t>12.7.2013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CBBFD-36B9-47F8-A99F-C6C5AAF003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958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EA9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9ACC2-3A86-4D28-8CD8-06AFA5F65853}" type="datetimeFigureOut">
              <a:rPr lang="bg-BG" smtClean="0"/>
              <a:pPr/>
              <a:t>12.7.2013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4904"/>
            <a:ext cx="9036496" cy="1512168"/>
          </a:xfrm>
        </p:spPr>
        <p:txBody>
          <a:bodyPr>
            <a:noAutofit/>
          </a:bodyPr>
          <a:lstStyle/>
          <a:p>
            <a:pPr algn="r"/>
            <a:r>
              <a:rPr lang="bg-BG" sz="68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Най-тежкото </a:t>
            </a:r>
            <a:br>
              <a:rPr lang="bg-BG" sz="68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bg-BG" sz="68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наказание в Европа</a:t>
            </a:r>
            <a: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</a:br>
            <a:endParaRPr lang="bg-BG" sz="5500" dirty="0">
              <a:latin typeface="Monotype Corsiva" pitchFamily="66" charset="0"/>
            </a:endParaRPr>
          </a:p>
        </p:txBody>
      </p:sp>
      <p:pic>
        <p:nvPicPr>
          <p:cNvPr id="5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3"/>
            <a:ext cx="2592288" cy="220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89285" y="4581128"/>
            <a:ext cx="8856984" cy="2137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4500" b="1" dirty="0">
                <a:solidFill>
                  <a:schemeClr val="tx1"/>
                </a:solidFill>
                <a:latin typeface="Cambria" panose="02040503050406030204" pitchFamily="18" charset="0"/>
              </a:rPr>
              <a:t>д</a:t>
            </a:r>
            <a:r>
              <a:rPr lang="bg-BG" sz="45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оц. д-р Ива </a:t>
            </a:r>
            <a:r>
              <a:rPr lang="bg-BG" sz="45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Пушкарова</a:t>
            </a:r>
            <a:r>
              <a:rPr lang="bg-BG" sz="45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r>
              <a:rPr lang="bg-BG" sz="45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Стажантски екип при Комисията по помилването </a:t>
            </a:r>
          </a:p>
          <a:p>
            <a:endParaRPr lang="bg-BG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g-BG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g-BG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Проект ,,Политики, основани на знание – поглед към бъдеще без престъпност“, провеждан с подкрепата на Фондация ,,Конрад Аденауер“</a:t>
            </a:r>
          </a:p>
          <a:p>
            <a:r>
              <a:rPr lang="bg-BG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10 юли 2013 г.</a:t>
            </a:r>
          </a:p>
          <a:p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KAS_Logo_blau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735" y="188640"/>
            <a:ext cx="333776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764704"/>
            <a:ext cx="8968880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 smtClean="0"/>
              <a:t>Органичения: </a:t>
            </a:r>
            <a:r>
              <a:rPr lang="bg-BG" sz="2200" dirty="0" smtClean="0"/>
              <a:t>Възраст (18-21 г./60-65 г.); Пол; Психичен статус</a:t>
            </a:r>
          </a:p>
          <a:p>
            <a:r>
              <a:rPr lang="bg-BG" sz="2800" dirty="0" smtClean="0"/>
              <a:t>Обществена опасност на дееца - РЕЦИДИВ</a:t>
            </a:r>
          </a:p>
          <a:p>
            <a:r>
              <a:rPr lang="bg-BG" sz="2800" dirty="0" smtClean="0"/>
              <a:t>Обществена опасност на деянието – вид и тежест:</a:t>
            </a:r>
          </a:p>
          <a:p>
            <a:pPr lvl="1"/>
            <a:r>
              <a:rPr lang="bg-BG" sz="2600" dirty="0" smtClean="0"/>
              <a:t>Квалификация: </a:t>
            </a:r>
          </a:p>
          <a:p>
            <a:pPr lvl="2"/>
            <a:r>
              <a:rPr lang="bg-BG" sz="2200" dirty="0" smtClean="0"/>
              <a:t>Престъпления против личността – убийство</a:t>
            </a:r>
          </a:p>
          <a:p>
            <a:pPr lvl="2"/>
            <a:r>
              <a:rPr lang="bg-BG" sz="2200" dirty="0" smtClean="0"/>
              <a:t>Престъпления против държавата</a:t>
            </a:r>
          </a:p>
          <a:p>
            <a:pPr lvl="2"/>
            <a:r>
              <a:rPr lang="bg-BG" sz="2200" dirty="0" smtClean="0"/>
              <a:t>Международни престъпления</a:t>
            </a:r>
          </a:p>
          <a:p>
            <a:pPr lvl="1"/>
            <a:r>
              <a:rPr lang="bg-BG" sz="2600" dirty="0" smtClean="0"/>
              <a:t>Индивидуализация:</a:t>
            </a:r>
          </a:p>
          <a:p>
            <a:pPr lvl="2"/>
            <a:r>
              <a:rPr lang="bg-BG" sz="2200" dirty="0" smtClean="0"/>
              <a:t>Съдебен извод за изключителна тежест на извършеното </a:t>
            </a:r>
          </a:p>
          <a:p>
            <a:pPr lvl="2"/>
            <a:r>
              <a:rPr lang="bg-BG" sz="2200" dirty="0" smtClean="0"/>
              <a:t>Абсолютно определени санкции</a:t>
            </a:r>
          </a:p>
          <a:p>
            <a:pPr lvl="2"/>
            <a:r>
              <a:rPr lang="bg-BG" sz="2200" dirty="0" smtClean="0"/>
              <a:t>Множество престъпления</a:t>
            </a:r>
          </a:p>
          <a:p>
            <a:pPr lvl="2"/>
            <a:r>
              <a:rPr lang="bg-BG" sz="2200" dirty="0" smtClean="0"/>
              <a:t>СЪДЕБНА ОЦЕНКА НА РИСКА ОТ РЕЦИДИВ</a:t>
            </a:r>
          </a:p>
          <a:p>
            <a:pPr lvl="1">
              <a:buNone/>
            </a:pPr>
            <a:r>
              <a:rPr lang="bg-BG" sz="2600" b="1" dirty="0" smtClean="0"/>
              <a:t>У НАС: типичен извършител на тежко престъпление</a:t>
            </a:r>
            <a:endParaRPr lang="bg-BG" sz="2600" dirty="0" smtClean="0"/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ИЗКЛЮЧИТЕЛНИЯТ ПРЕСТЪПНИК 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116632"/>
          <a:ext cx="8964487" cy="6433621"/>
        </p:xfrm>
        <a:graphic>
          <a:graphicData uri="http://schemas.openxmlformats.org/drawingml/2006/table">
            <a:tbl>
              <a:tblPr/>
              <a:tblGrid>
                <a:gridCol w="3684891"/>
                <a:gridCol w="2455726"/>
                <a:gridCol w="1934830"/>
                <a:gridCol w="889040"/>
              </a:tblGrid>
              <a:tr h="2983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b="1" dirty="0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смекчаващо обстоятелство, изключващо приложимостта на най-тежкото наказание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Правомощия на съда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държава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98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Обвързана юрисдикция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Дискреция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4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обвиняемият се признае за виновен до приключване на пренията в първата инстанция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налага лишаване от свобода </a:t>
                      </a:r>
                      <a:r>
                        <a:rPr lang="bg-BG" sz="1500" u="sng">
                          <a:latin typeface="Cambria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 30 години вместо доживотен затвор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Малта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деецът е подпомогнал разкриването на престъпление, по-тежко от извършеното от него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налага лишаване от свобода </a:t>
                      </a:r>
                      <a:r>
                        <a:rPr lang="bg-BG" sz="1500" u="sng">
                          <a:latin typeface="Cambria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 20 години вместо доживотен затвор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Латвия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5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правото на подсъдимия на процес в разумен срок е било нарушено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налага лишаване от свобода </a:t>
                      </a:r>
                      <a:r>
                        <a:rPr lang="bg-BG" sz="1500" u="sng" dirty="0">
                          <a:latin typeface="Cambria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1500" dirty="0" smtClean="0">
                          <a:latin typeface="Cambria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bg-BG" sz="1500" baseline="0" dirty="0" smtClean="0">
                          <a:latin typeface="Cambria"/>
                          <a:ea typeface="Calibri"/>
                          <a:cs typeface="Times New Roman"/>
                        </a:rPr>
                        <a:t> г.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3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деецът е действал с изпълнение на издадена при злоупотреба с власт неправомерна заповед от държавен служител, довела до извършване на престъплението, наказуемо с </a:t>
                      </a:r>
                      <a:r>
                        <a:rPr lang="bg-BG" sz="1500" dirty="0" smtClean="0">
                          <a:latin typeface="Cambria"/>
                          <a:ea typeface="Calibri"/>
                          <a:cs typeface="Times New Roman"/>
                        </a:rPr>
                        <a:t>ДЗ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налага лишаване от свобода от  20 до 30 години вместо доживотен затвор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Белгия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8949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законът предвижда смекчаване на наказанието, а извършеното е престъпление, наказуемо с доживотен затвор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налага лишаване от свобода </a:t>
                      </a:r>
                      <a:r>
                        <a:rPr lang="bg-BG" sz="1500" u="sng">
                          <a:latin typeface="Cambria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bg-BG" sz="1500">
                          <a:latin typeface="Cambria"/>
                          <a:ea typeface="Calibri"/>
                          <a:cs typeface="Times New Roman"/>
                        </a:rPr>
                        <a:t> 25 години вместо доживотен затвор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Полша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налага доживотен затвор вместо тежък </a:t>
                      </a:r>
                      <a:r>
                        <a:rPr lang="bg-BG" sz="1500" dirty="0" smtClean="0">
                          <a:latin typeface="Cambria"/>
                          <a:ea typeface="Calibri"/>
                          <a:cs typeface="Times New Roman"/>
                        </a:rPr>
                        <a:t>доживотен затвор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5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500" dirty="0">
                          <a:latin typeface="Cambria"/>
                          <a:ea typeface="Calibri"/>
                          <a:cs typeface="Times New Roman"/>
                        </a:rPr>
                        <a:t>Турция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7" marR="63617" marT="0" marB="0">
                    <a:lnL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/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</a:rPr>
              <a:t>Благодаря за вниманието!</a:t>
            </a:r>
            <a:endParaRPr lang="bg-BG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3"/>
            <a:ext cx="2592288" cy="220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KAS_Logo_blau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433" y="5013176"/>
            <a:ext cx="404044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814959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bg-BG" dirty="0"/>
              <a:t/>
            </a:r>
            <a:br>
              <a:rPr lang="bg-BG" dirty="0"/>
            </a:br>
            <a:r>
              <a:rPr lang="bg-BG" b="1" dirty="0"/>
              <a:t> </a:t>
            </a:r>
            <a:r>
              <a:rPr lang="bg-BG" dirty="0"/>
              <a:t/>
            </a:r>
            <a:br>
              <a:rPr lang="bg-BG" dirty="0"/>
            </a:br>
            <a:r>
              <a:rPr lang="bg-BG" b="1" dirty="0">
                <a:latin typeface="Cambria" panose="02040503050406030204" pitchFamily="18" charset="0"/>
              </a:rPr>
              <a:t>ПОЛИТИКИ, ОСНОВАНИ НА ЗНАНИЕ: ПОГЛЕД КЪМ БЪДЕЩЕ БЕЗ ПРЕСТЪПНОСТ </a:t>
            </a:r>
            <a:endParaRPr lang="bg-BG" dirty="0"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/>
          <a:p>
            <a:endParaRPr lang="bg-BG" b="1" dirty="0" smtClean="0">
              <a:solidFill>
                <a:schemeClr val="tx1"/>
              </a:solidFill>
            </a:endParaRPr>
          </a:p>
          <a:p>
            <a:r>
              <a:rPr lang="bg-BG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КОНФЕРЕНЦИЯ</a:t>
            </a:r>
          </a:p>
          <a:p>
            <a:r>
              <a:rPr lang="bg-BG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10 юли 2013 г.</a:t>
            </a:r>
            <a:endParaRPr lang="bg-BG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81803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latin typeface="Cambria" panose="02040503050406030204" pitchFamily="18" charset="0"/>
              </a:rPr>
              <a:t>Проект ,,Политики, основани на знание – поглед към бъдеще без престъпност“, провеждан с подкрепата на Фондация ,,Конрад </a:t>
            </a:r>
            <a:r>
              <a:rPr lang="bg-BG" b="1" dirty="0" smtClean="0">
                <a:latin typeface="Cambria" panose="02040503050406030204" pitchFamily="18" charset="0"/>
              </a:rPr>
              <a:t>Аденауер“</a:t>
            </a:r>
          </a:p>
          <a:p>
            <a:pPr algn="ctr"/>
            <a:endParaRPr lang="bg-BG" b="1" dirty="0">
              <a:latin typeface="Cambria" panose="02040503050406030204" pitchFamily="18" charset="0"/>
            </a:endParaRPr>
          </a:p>
        </p:txBody>
      </p:sp>
      <p:pic>
        <p:nvPicPr>
          <p:cNvPr id="5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4"/>
            <a:ext cx="2160240" cy="184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KAS_Logo_blau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735" y="188640"/>
            <a:ext cx="333776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764413"/>
      </p:ext>
    </p:extLst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268760"/>
            <a:ext cx="8896872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600" dirty="0" smtClean="0"/>
              <a:t>Преобладава доживотният затвор</a:t>
            </a:r>
          </a:p>
          <a:p>
            <a:pPr>
              <a:buFontTx/>
              <a:buChar char="-"/>
            </a:pPr>
            <a:r>
              <a:rPr lang="bg-BG" sz="2800" dirty="0" smtClean="0"/>
              <a:t>тенденция на изоставянето му в полза на </a:t>
            </a:r>
            <a:r>
              <a:rPr lang="bg-BG" sz="2800" b="1" dirty="0" smtClean="0"/>
              <a:t>дългосрочно лишаване от свобода</a:t>
            </a:r>
          </a:p>
          <a:p>
            <a:pPr>
              <a:buFontTx/>
              <a:buChar char="-"/>
            </a:pPr>
            <a:r>
              <a:rPr lang="bg-BG" sz="2800" dirty="0" smtClean="0"/>
              <a:t>Анализът на режимите на доживотния затвор </a:t>
            </a:r>
            <a:r>
              <a:rPr lang="bg-BG" sz="2800" b="1" dirty="0" smtClean="0"/>
              <a:t>не позволява извеждане на единен критерий за класификация</a:t>
            </a:r>
            <a:r>
              <a:rPr lang="bg-BG" sz="2800" dirty="0" smtClean="0"/>
              <a:t>. </a:t>
            </a:r>
          </a:p>
          <a:p>
            <a:r>
              <a:rPr lang="bg-BG" sz="2800" dirty="0" smtClean="0"/>
              <a:t>Смъртно наказание (1996 г.)</a:t>
            </a:r>
            <a:endParaRPr lang="bg-BG" sz="2600" dirty="0" smtClean="0"/>
          </a:p>
          <a:p>
            <a:pPr>
              <a:buFontTx/>
              <a:buChar char="-"/>
            </a:pPr>
            <a:endParaRPr lang="bg-BG" sz="2600" dirty="0"/>
          </a:p>
          <a:p>
            <a:pPr>
              <a:buFontTx/>
              <a:buChar char="-"/>
            </a:pPr>
            <a:endParaRPr lang="bg-BG" sz="2600" b="1" dirty="0" smtClean="0"/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5704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Най-тежкото наказание в Европа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88641"/>
          <a:ext cx="9143999" cy="6443274"/>
        </p:xfrm>
        <a:graphic>
          <a:graphicData uri="http://schemas.openxmlformats.org/drawingml/2006/table">
            <a:tbl>
              <a:tblPr/>
              <a:tblGrid>
                <a:gridCol w="1516963"/>
                <a:gridCol w="2911021"/>
                <a:gridCol w="4716015"/>
              </a:tblGrid>
              <a:tr h="40180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ВИД</a:t>
                      </a:r>
                      <a:r>
                        <a:rPr lang="bg-BG" sz="2000" b="1" dirty="0"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2000" b="1" dirty="0" smtClean="0">
                          <a:latin typeface="Cambria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bg-BG" sz="2000" b="1" dirty="0" smtClean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НАКАЗАНИЕ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ДЪРЖАВА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0180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Cambria"/>
                          <a:ea typeface="Calibri"/>
                          <a:cs typeface="Times New Roman"/>
                        </a:rPr>
                        <a:t>Смъртно наказание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Cambria"/>
                          <a:ea typeface="Calibri"/>
                          <a:cs typeface="Times New Roman"/>
                        </a:rPr>
                        <a:t>Беларус, Русия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0180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Cambria"/>
                          <a:ea typeface="Calibri"/>
                          <a:cs typeface="Times New Roman"/>
                        </a:rPr>
                        <a:t>Доживотен затвор без облекчения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latin typeface="Cambria"/>
                          <a:ea typeface="Calibri"/>
                          <a:cs typeface="Times New Roman"/>
                        </a:rPr>
                        <a:t>Нидерландия, </a:t>
                      </a:r>
                      <a:r>
                        <a:rPr lang="bg-BG" sz="2000" b="1" dirty="0" smtClean="0">
                          <a:latin typeface="Cambria"/>
                          <a:ea typeface="Calibri"/>
                          <a:cs typeface="Times New Roman"/>
                        </a:rPr>
                        <a:t>БЪЛГАРИЯ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82703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latin typeface="Cambria"/>
                          <a:ea typeface="Calibri"/>
                          <a:cs typeface="Times New Roman"/>
                        </a:rPr>
                        <a:t>Доживотен затвор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Cambria"/>
                          <a:ea typeface="Calibri"/>
                          <a:cs typeface="Times New Roman"/>
                        </a:rPr>
                        <a:t>Австрия, Албания, Армения, Белгия,  Великобритания, Германия, Дания, Ирландия,  Исландия, Италия, Кипър, Латвия,  Литва, Люксембург, Малта, Молдова, Полша, Румъния, Словакия, Словения,  Турция, Финландия, Франция, Чешка Република, Швеция, Естония, Норвегия (по военния НК)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01804"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>
                          <a:latin typeface="Cambria"/>
                          <a:ea typeface="Calibri"/>
                          <a:cs typeface="Times New Roman"/>
                        </a:rPr>
                        <a:t>Дългосрочно лишаване от свобода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До 45 години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Босна и Херцеговина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01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До 40 години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Испания, Сърбия, Хърватия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401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u="sng">
                          <a:latin typeface="Cambria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 30 години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Черна Гора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01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До 25 години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latin typeface="Cambria"/>
                          <a:ea typeface="Calibri"/>
                          <a:cs typeface="Times New Roman"/>
                        </a:rPr>
                        <a:t>Португалия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803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latin typeface="Cambria"/>
                          <a:ea typeface="Calibri"/>
                          <a:cs typeface="Times New Roman"/>
                        </a:rPr>
                        <a:t>До 21 </a:t>
                      </a:r>
                      <a:r>
                        <a:rPr lang="bg-BG" sz="2000" dirty="0" smtClean="0">
                          <a:latin typeface="Cambria"/>
                          <a:ea typeface="Calibri"/>
                          <a:cs typeface="Times New Roman"/>
                        </a:rPr>
                        <a:t>години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latin typeface="Cambria"/>
                          <a:ea typeface="Calibri"/>
                          <a:cs typeface="Times New Roman"/>
                        </a:rPr>
                        <a:t>Норвегия (30 години за международни престъпления)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-68632" y="908720"/>
            <a:ext cx="9289032" cy="5949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600" b="1" dirty="0" smtClean="0"/>
              <a:t>Самостоятелно наказание </a:t>
            </a:r>
            <a:r>
              <a:rPr lang="bg-BG" sz="2600" dirty="0" smtClean="0"/>
              <a:t>(Нидерландия)</a:t>
            </a:r>
          </a:p>
          <a:p>
            <a:r>
              <a:rPr lang="bg-BG" sz="2600" b="1" dirty="0" smtClean="0"/>
              <a:t>Комплексно сложно наказание </a:t>
            </a:r>
            <a:r>
              <a:rPr lang="bg-BG" sz="2600" dirty="0" smtClean="0"/>
              <a:t>(режимът на изтърпяване предвижда приложимост на различни редовни способи за облекчаване в зависимост от настъпването на факти след осъждането и тяхната последваща преценка)</a:t>
            </a:r>
          </a:p>
          <a:p>
            <a:pPr>
              <a:buFontTx/>
              <a:buChar char="-"/>
            </a:pPr>
            <a:r>
              <a:rPr lang="bg-BG" sz="2600" dirty="0" smtClean="0"/>
              <a:t>По принцип </a:t>
            </a:r>
            <a:r>
              <a:rPr lang="bg-BG" sz="2600" b="1" dirty="0" smtClean="0"/>
              <a:t>не може да бъде облекчаван</a:t>
            </a:r>
            <a:r>
              <a:rPr lang="bg-BG" sz="2600" dirty="0" smtClean="0"/>
              <a:t>, освен при настъпването на изключителни обстоятелства</a:t>
            </a:r>
          </a:p>
          <a:p>
            <a:pPr>
              <a:buFontTx/>
              <a:buChar char="-"/>
            </a:pPr>
            <a:r>
              <a:rPr lang="bg-BG" sz="2600" dirty="0" smtClean="0"/>
              <a:t>По принцип </a:t>
            </a:r>
            <a:r>
              <a:rPr lang="bg-BG" sz="2600" b="1" dirty="0" smtClean="0"/>
              <a:t>може да бъде облекчаван</a:t>
            </a:r>
            <a:r>
              <a:rPr lang="bg-BG" sz="2600" dirty="0" smtClean="0"/>
              <a:t>, ако облекчението не бъде суспендирано с присъдата</a:t>
            </a:r>
          </a:p>
          <a:p>
            <a:r>
              <a:rPr lang="bg-BG" sz="2600" b="1" dirty="0" smtClean="0"/>
              <a:t>Облекчението</a:t>
            </a:r>
            <a:r>
              <a:rPr lang="bg-BG" dirty="0" smtClean="0"/>
              <a:t>: </a:t>
            </a:r>
          </a:p>
          <a:p>
            <a:pPr lvl="1"/>
            <a:r>
              <a:rPr lang="bg-BG" sz="2500" dirty="0" smtClean="0"/>
              <a:t>не е право на осъдения, а на държавата</a:t>
            </a:r>
          </a:p>
          <a:p>
            <a:pPr lvl="1"/>
            <a:r>
              <a:rPr lang="bg-BG" sz="2500" dirty="0" smtClean="0"/>
              <a:t>е стимул за дееца да се поправи – аргумент относно целите</a:t>
            </a:r>
          </a:p>
          <a:p>
            <a:pPr lvl="1"/>
            <a:r>
              <a:rPr lang="bg-BG" sz="2500" dirty="0" smtClean="0"/>
              <a:t>инструмент за последваща индивидуализация на репресията</a:t>
            </a:r>
          </a:p>
          <a:p>
            <a:pPr lvl="1">
              <a:buFontTx/>
              <a:buChar char="-"/>
            </a:pPr>
            <a:endParaRPr lang="bg-BG" sz="2400" dirty="0" smtClean="0"/>
          </a:p>
          <a:p>
            <a:pPr lvl="1">
              <a:buNone/>
            </a:pPr>
            <a:endParaRPr lang="bg-BG" sz="2400" dirty="0" smtClean="0"/>
          </a:p>
          <a:p>
            <a:pPr>
              <a:buNone/>
            </a:pPr>
            <a:endParaRPr lang="bg-BG" sz="2600" dirty="0"/>
          </a:p>
          <a:p>
            <a:pPr>
              <a:buFontTx/>
              <a:buChar char="-"/>
            </a:pPr>
            <a:endParaRPr lang="bg-BG" sz="2600" b="1" dirty="0" smtClean="0"/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РЕЖИМИ НА ДОЖИВОТЕН ЗАТВОР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75120" y="1052736"/>
            <a:ext cx="8968880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600" dirty="0" smtClean="0"/>
              <a:t>Приложимостта се решава </a:t>
            </a:r>
            <a:r>
              <a:rPr lang="bg-BG" sz="2600" b="1" dirty="0" smtClean="0"/>
              <a:t>от съда с присъдата </a:t>
            </a:r>
            <a:r>
              <a:rPr lang="bg-BG" sz="2600" dirty="0" smtClean="0"/>
              <a:t>– </a:t>
            </a:r>
          </a:p>
          <a:p>
            <a:pPr lvl="1">
              <a:buFontTx/>
              <a:buChar char="-"/>
            </a:pPr>
            <a:r>
              <a:rPr lang="bg-BG" sz="2600" dirty="0" smtClean="0"/>
              <a:t>Окончателно съдебно суспендиране – абсолютно определени санкции</a:t>
            </a:r>
          </a:p>
          <a:p>
            <a:pPr lvl="1">
              <a:buFontTx/>
              <a:buChar char="-"/>
            </a:pPr>
            <a:r>
              <a:rPr lang="bg-BG" sz="2600" dirty="0" smtClean="0"/>
              <a:t>Преодоляване на съдебното суспендиране при изключителни обстоятелства</a:t>
            </a:r>
          </a:p>
          <a:p>
            <a:r>
              <a:rPr lang="bg-BG" sz="2600" dirty="0" smtClean="0"/>
              <a:t>Приложимостта следва от </a:t>
            </a:r>
            <a:r>
              <a:rPr lang="bg-BG" sz="2600" b="1" dirty="0" smtClean="0"/>
              <a:t>закона</a:t>
            </a:r>
          </a:p>
          <a:p>
            <a:pPr lvl="1">
              <a:buFontTx/>
              <a:buChar char="-"/>
            </a:pPr>
            <a:r>
              <a:rPr lang="bg-BG" sz="2600" dirty="0" smtClean="0"/>
              <a:t>Не се прилага в Исландия, Литва, Нидерландия и Турция. В Италия (при осъждане за организирана престъпна дейност или тероризъм)</a:t>
            </a:r>
            <a:endParaRPr lang="en-US" sz="2600" dirty="0" smtClean="0"/>
          </a:p>
          <a:p>
            <a:pPr>
              <a:buNone/>
            </a:pPr>
            <a:endParaRPr lang="bg-BG" sz="2600" b="1" dirty="0" smtClean="0"/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ОБЛЕКЧЕНИЯ: УПО, Приложимост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692696"/>
            <a:ext cx="8968880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3000" dirty="0" smtClean="0"/>
              <a:t>Изтичане на минимален срок на фактическо изтърпяване:</a:t>
            </a:r>
          </a:p>
          <a:p>
            <a:pPr>
              <a:buFontTx/>
              <a:buChar char="-"/>
            </a:pPr>
            <a:r>
              <a:rPr lang="bg-BG" sz="2300" dirty="0" smtClean="0"/>
              <a:t>Съвпада с максимума на л.св. като следващо по-леко наказание (12-30 г.)</a:t>
            </a:r>
          </a:p>
          <a:p>
            <a:pPr>
              <a:buFontTx/>
              <a:buChar char="-"/>
            </a:pPr>
            <a:r>
              <a:rPr lang="bg-BG" sz="2300" dirty="0" smtClean="0"/>
              <a:t>Надхвърля максимума на л.св., който е 15-20 г.</a:t>
            </a:r>
          </a:p>
          <a:p>
            <a:pPr>
              <a:buFontTx/>
              <a:buChar char="-"/>
            </a:pPr>
            <a:r>
              <a:rPr lang="bg-BG" sz="2300" dirty="0" smtClean="0"/>
              <a:t>По-кратък от максимума на л.св., който е 20-30 г.</a:t>
            </a:r>
          </a:p>
          <a:p>
            <a:r>
              <a:rPr lang="bg-BG" sz="3000" dirty="0" smtClean="0"/>
              <a:t>Материална предпоставка</a:t>
            </a:r>
          </a:p>
          <a:p>
            <a:pPr>
              <a:buFontTx/>
              <a:buChar char="-"/>
            </a:pPr>
            <a:r>
              <a:rPr lang="bg-BG" sz="2300" dirty="0" smtClean="0"/>
              <a:t>Съдебна прогноза за минимален риск от рецидив</a:t>
            </a:r>
          </a:p>
          <a:p>
            <a:pPr>
              <a:buFontTx/>
              <a:buChar char="-"/>
            </a:pPr>
            <a:r>
              <a:rPr lang="bg-BG" sz="2300" dirty="0" smtClean="0"/>
              <a:t>Освобождаването на противоречи на обществения интерес</a:t>
            </a:r>
          </a:p>
          <a:p>
            <a:pPr>
              <a:buFontTx/>
              <a:buChar char="-"/>
            </a:pPr>
            <a:r>
              <a:rPr lang="bg-BG" sz="2300" dirty="0" smtClean="0"/>
              <a:t>Изключителни обстоятелства</a:t>
            </a:r>
          </a:p>
          <a:p>
            <a:pPr>
              <a:buFontTx/>
              <a:buChar char="-"/>
            </a:pPr>
            <a:r>
              <a:rPr lang="bg-BG" sz="2300" dirty="0" smtClean="0"/>
              <a:t>Осъденият е съгласен</a:t>
            </a:r>
          </a:p>
          <a:p>
            <a:r>
              <a:rPr lang="bg-BG" sz="2600" b="1" dirty="0" smtClean="0"/>
              <a:t>Режим на изпитателния срок (5-10/ остатъка)</a:t>
            </a:r>
          </a:p>
          <a:p>
            <a:pPr>
              <a:buNone/>
            </a:pPr>
            <a:endParaRPr lang="bg-BG" sz="2600" dirty="0"/>
          </a:p>
          <a:p>
            <a:pPr>
              <a:buFontTx/>
              <a:buChar char="-"/>
            </a:pPr>
            <a:endParaRPr lang="bg-BG" sz="2600" b="1" dirty="0" smtClean="0"/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ОБЛЕКЧЕНИЯ: УПО, Предпоставки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1169368"/>
            <a:ext cx="8968880" cy="4707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 smtClean="0"/>
              <a:t>със следващото по тежест самостоятелно наказание </a:t>
            </a:r>
            <a:endParaRPr lang="bg-BG" sz="3000" dirty="0" smtClean="0"/>
          </a:p>
          <a:p>
            <a:r>
              <a:rPr lang="bg-BG" sz="2800" dirty="0" smtClean="0"/>
              <a:t>с абсолютно определено специфично наказание</a:t>
            </a:r>
          </a:p>
          <a:p>
            <a:r>
              <a:rPr lang="bg-BG" sz="2800" b="1" dirty="0" smtClean="0"/>
              <a:t>ПРАВНИ ПОСЛЕДИЦИ</a:t>
            </a:r>
            <a:r>
              <a:rPr lang="bg-BG" sz="2800" dirty="0" smtClean="0"/>
              <a:t>:</a:t>
            </a:r>
          </a:p>
          <a:p>
            <a:pPr lvl="1"/>
            <a:r>
              <a:rPr lang="bg-BG" sz="2400" dirty="0" smtClean="0"/>
              <a:t>увеличава възможностите за допълнително последващо облекчаване поради поправяне</a:t>
            </a:r>
          </a:p>
          <a:p>
            <a:pPr lvl="1"/>
            <a:r>
              <a:rPr lang="bg-BG" sz="2400" dirty="0" smtClean="0"/>
              <a:t>облекчаване на най-тежкото наказание</a:t>
            </a:r>
          </a:p>
          <a:p>
            <a:r>
              <a:rPr lang="bg-BG" b="1" dirty="0" smtClean="0"/>
              <a:t>ПРЕДПОСТАВКИ - ?</a:t>
            </a:r>
            <a:endParaRPr lang="bg-BG" sz="2600" b="1" dirty="0"/>
          </a:p>
          <a:p>
            <a:pPr lvl="1">
              <a:buFontTx/>
              <a:buChar char="-"/>
            </a:pPr>
            <a:r>
              <a:rPr lang="bg-BG" sz="2200" dirty="0" smtClean="0"/>
              <a:t>Сравними с УПО / помилването</a:t>
            </a:r>
          </a:p>
          <a:p>
            <a:pPr lvl="1">
              <a:buFontTx/>
              <a:buChar char="-"/>
            </a:pPr>
            <a:r>
              <a:rPr lang="bg-BG" sz="2200" dirty="0" smtClean="0"/>
              <a:t>Винаги имат връзка с постигането на целите на наказанието</a:t>
            </a:r>
          </a:p>
          <a:p>
            <a:pPr lvl="1">
              <a:buFontTx/>
              <a:buChar char="-"/>
            </a:pPr>
            <a:r>
              <a:rPr lang="bg-BG" sz="2200" dirty="0" smtClean="0"/>
              <a:t>По-слабо облекчение в сравнение с УПО</a:t>
            </a:r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ОБЛЕКЧЕНИЯ: ЗАМЯНА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1169368"/>
            <a:ext cx="8968880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800" dirty="0" smtClean="0"/>
              <a:t>Винаги приложимо - според естеството на най-тежкото наказание:</a:t>
            </a:r>
          </a:p>
          <a:p>
            <a:pPr lvl="1"/>
            <a:r>
              <a:rPr lang="bg-BG" sz="2400" dirty="0" smtClean="0"/>
              <a:t>Замяна с по-леко </a:t>
            </a:r>
          </a:p>
          <a:p>
            <a:pPr lvl="1"/>
            <a:r>
              <a:rPr lang="bg-BG" sz="2400" dirty="0" smtClean="0"/>
              <a:t>Количествено намаляване на срока</a:t>
            </a:r>
          </a:p>
          <a:p>
            <a:r>
              <a:rPr lang="bg-BG" sz="2800" dirty="0" smtClean="0"/>
              <a:t>Особени предпоставки при най-тежкото наказание: степен на изпълнение на целите на наказанието</a:t>
            </a:r>
            <a:endParaRPr lang="bg-BG" sz="3000" dirty="0" smtClean="0"/>
          </a:p>
          <a:p>
            <a:pPr lvl="1">
              <a:buFontTx/>
              <a:buChar char="-"/>
            </a:pPr>
            <a:r>
              <a:rPr lang="bg-BG" sz="2200" dirty="0" smtClean="0"/>
              <a:t>Ограничения с оглед формални предпоставки: минимален срок на изтърпяване / възможно ново наказание</a:t>
            </a:r>
          </a:p>
          <a:p>
            <a:pPr lvl="1">
              <a:buFontTx/>
              <a:buChar char="-"/>
            </a:pPr>
            <a:r>
              <a:rPr lang="bg-BG" sz="2200" dirty="0" smtClean="0"/>
              <a:t>Ограничения с оглед материални предпоставки:</a:t>
            </a:r>
          </a:p>
          <a:p>
            <a:pPr lvl="2">
              <a:buFontTx/>
              <a:buChar char="-"/>
            </a:pPr>
            <a:r>
              <a:rPr lang="bg-BG" sz="1800" dirty="0" smtClean="0"/>
              <a:t>Изключителни хумантирани обстоятелства</a:t>
            </a:r>
          </a:p>
          <a:p>
            <a:pPr lvl="2">
              <a:buFontTx/>
              <a:buChar char="-"/>
            </a:pPr>
            <a:r>
              <a:rPr lang="bg-BG" sz="1800" b="1" dirty="0" smtClean="0"/>
              <a:t>ПОПРАВЯНЕ</a:t>
            </a:r>
          </a:p>
          <a:p>
            <a:pPr>
              <a:buFontTx/>
              <a:buChar char="-"/>
            </a:pPr>
            <a:endParaRPr lang="bg-BG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474984"/>
          </a:xfrm>
        </p:spPr>
        <p:txBody>
          <a:bodyPr>
            <a:normAutofit fontScale="90000"/>
          </a:bodyPr>
          <a:lstStyle/>
          <a:p>
            <a:pPr algn="l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</a:rPr>
              <a:t>ОБЛЕКЧЕНИЯ: ПОМИЛВАНЕ</a:t>
            </a:r>
            <a:endParaRPr lang="bg-BG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170040"/>
            <a:ext cx="8229600" cy="474984"/>
          </a:xfrm>
        </p:spPr>
        <p:txBody>
          <a:bodyPr>
            <a:noAutofit/>
          </a:bodyPr>
          <a:lstStyle/>
          <a:p>
            <a:r>
              <a:rPr lang="bg-BG" sz="5000" b="1" dirty="0" smtClean="0">
                <a:solidFill>
                  <a:schemeClr val="accent1">
                    <a:lumMod val="75000"/>
                  </a:schemeClr>
                </a:solidFill>
              </a:rPr>
              <a:t>ГОРНАТА ГРАНИЦА НА ОБИЧАЙНАТА ФАКТИЧЕСКА РЕПРЕСИЯ Е 20-25 ГОДИНИ</a:t>
            </a:r>
            <a:endParaRPr lang="bg-BG" sz="5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25563"/>
      </p:ext>
    </p:extLst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8606</TotalTime>
  <Words>788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Monotype Corsiva</vt:lpstr>
      <vt:lpstr>Times New Roman</vt:lpstr>
      <vt:lpstr>Office Theme</vt:lpstr>
      <vt:lpstr>Най-тежкото  наказание в Европа </vt:lpstr>
      <vt:lpstr>Най-тежкото наказание в Европа</vt:lpstr>
      <vt:lpstr>PowerPoint Presentation</vt:lpstr>
      <vt:lpstr>РЕЖИМИ НА ДОЖИВОТЕН ЗАТВОР</vt:lpstr>
      <vt:lpstr>ОБЛЕКЧЕНИЯ: УПО, Приложимост</vt:lpstr>
      <vt:lpstr>ОБЛЕКЧЕНИЯ: УПО, Предпоставки</vt:lpstr>
      <vt:lpstr>ОБЛЕКЧЕНИЯ: ЗАМЯНА</vt:lpstr>
      <vt:lpstr>ОБЛЕКЧЕНИЯ: ПОМИЛВАНЕ</vt:lpstr>
      <vt:lpstr>ГОРНАТА ГРАНИЦА НА ОБИЧАЙНАТА ФАКТИЧЕСКА РЕПРЕСИЯ Е 20-25 ГОДИНИ</vt:lpstr>
      <vt:lpstr>ИЗКЛЮЧИТЕЛНИЯТ ПРЕСТЪПНИК </vt:lpstr>
      <vt:lpstr>PowerPoint Presentation</vt:lpstr>
      <vt:lpstr> Благодаря за вниманието!</vt:lpstr>
      <vt:lpstr>   ПОЛИТИКИ, ОСНОВАНИ НА ЗНАНИЕ: ПОГЛЕД КЪМ БЪДЕЩЕ БЕЗ ПРЕСТЪПНОСТ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Помилването в българската конституционна практика</dc:title>
  <dc:creator>Iva</dc:creator>
  <cp:lastModifiedBy>Iva Pushkarova</cp:lastModifiedBy>
  <cp:revision>87</cp:revision>
  <cp:lastPrinted>2013-07-03T09:48:34Z</cp:lastPrinted>
  <dcterms:created xsi:type="dcterms:W3CDTF">2012-07-07T16:57:27Z</dcterms:created>
  <dcterms:modified xsi:type="dcterms:W3CDTF">2013-07-12T05:34:47Z</dcterms:modified>
</cp:coreProperties>
</file>