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3.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4.xml" ContentType="application/vnd.openxmlformats-officedocument.presentationml.notesSlide+xml"/>
  <Override PartName="/ppt/charts/chart10.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2"/>
  </p:notesMasterIdLst>
  <p:sldIdLst>
    <p:sldId id="310" r:id="rId2"/>
    <p:sldId id="311" r:id="rId3"/>
    <p:sldId id="312" r:id="rId4"/>
    <p:sldId id="313" r:id="rId5"/>
    <p:sldId id="314" r:id="rId6"/>
    <p:sldId id="315" r:id="rId7"/>
    <p:sldId id="316" r:id="rId8"/>
    <p:sldId id="319" r:id="rId9"/>
    <p:sldId id="317" r:id="rId10"/>
    <p:sldId id="318" r:id="rId11"/>
    <p:sldId id="320" r:id="rId12"/>
    <p:sldId id="321" r:id="rId13"/>
    <p:sldId id="324" r:id="rId14"/>
    <p:sldId id="325" r:id="rId15"/>
    <p:sldId id="326" r:id="rId16"/>
    <p:sldId id="330" r:id="rId17"/>
    <p:sldId id="333" r:id="rId18"/>
    <p:sldId id="331" r:id="rId19"/>
    <p:sldId id="332" r:id="rId20"/>
    <p:sldId id="327" r:id="rId21"/>
  </p:sldIdLst>
  <p:sldSz cx="9144000" cy="6858000" type="screen4x3"/>
  <p:notesSz cx="6797675" cy="987425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955C46-F8D2-4216-957D-8CC39494DEA9}">
          <p14:sldIdLst>
            <p14:sldId id="310"/>
            <p14:sldId id="311"/>
            <p14:sldId id="312"/>
            <p14:sldId id="313"/>
            <p14:sldId id="314"/>
            <p14:sldId id="315"/>
            <p14:sldId id="316"/>
            <p14:sldId id="319"/>
            <p14:sldId id="317"/>
            <p14:sldId id="318"/>
            <p14:sldId id="320"/>
            <p14:sldId id="321"/>
            <p14:sldId id="324"/>
            <p14:sldId id="325"/>
            <p14:sldId id="326"/>
            <p14:sldId id="330"/>
            <p14:sldId id="333"/>
            <p14:sldId id="331"/>
            <p14:sldId id="332"/>
            <p14:sldId id="327"/>
          </p14:sldIdLst>
        </p14:section>
        <p14:section name="Untitled Section" id="{E78BEB7D-D37C-492B-AF21-5844CF4E417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A9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699" autoAdjust="0"/>
  </p:normalViewPr>
  <p:slideViewPr>
    <p:cSldViewPr>
      <p:cViewPr varScale="1">
        <p:scale>
          <a:sx n="97" d="100"/>
          <a:sy n="97" d="100"/>
        </p:scale>
        <p:origin x="121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Documents%20and%20Settings\Administrator\My%20Documents\Downloads\&#200;&#231;&#241;&#235;&#229;&#228;&#226;&#224;&#237;&#229;_&#237;&#224;_&#240;&#229;&#246;&#232;&#228;&#232;&#226;&#224;_&#211;&#207;&#206;.xlsm"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F:\&#1050;&#1086;&#1084;&#1080;&#1089;&#1080;&#1103;%20&#1087;&#1086;%20&#1055;&#1086;&#1084;&#1080;&#1083;&#1074;&#1072;&#1085;&#1080;&#1103;&#1090;&#1072;\&#1043;&#1088;&#1072;&#1092;&#1080;&#1082;&#1080;\&#1043;&#1088;&#1072;&#1092;&#1080;&#1082;&#1080;_&#1059;&#1055;&#1054;.xlsx" TargetMode="External"/><Relationship Id="rId2" Type="http://schemas.microsoft.com/office/2011/relationships/chartColorStyle" Target="colors4.xml"/><Relationship Id="rId1" Type="http://schemas.microsoft.com/office/2011/relationships/chartStyle" Target="style4.xml"/></Relationships>
</file>

<file path=ppt/charts/_rels/chart2.xml.rels><?xml version="1.0" encoding="UTF-8" standalone="yes"?>
<Relationships xmlns="http://schemas.openxmlformats.org/package/2006/relationships"><Relationship Id="rId3" Type="http://schemas.openxmlformats.org/officeDocument/2006/relationships/oleObject" Target="file:///C:\Documents%20and%20Settings\Administrator\My%20Documents\Downloads\&#200;&#231;&#241;&#235;&#229;&#228;&#226;&#224;&#237;&#229;_&#237;&#224;_&#240;&#229;&#246;&#232;&#228;&#232;&#226;&#224;_&#211;&#207;&#206;.xlsm"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Documents%20and%20Settings\Administrator\My%20Documents\Downloads\&#200;&#231;&#241;&#235;&#229;&#228;&#226;&#224;&#237;&#229;_&#237;&#224;_&#240;&#229;&#246;&#232;&#228;&#232;&#226;&#224;_&#211;&#207;&#206;.xlsm"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oleObject" Target="file:///F:\&#1050;&#1086;&#1084;&#1080;&#1089;&#1080;&#1103;%20&#1087;&#1086;%20&#1055;&#1086;&#1084;&#1080;&#1083;&#1074;&#1072;&#1085;&#1080;&#1103;&#1090;&#1072;\&#1043;&#1088;&#1072;&#1092;&#1080;&#1082;&#1080;\&#1043;&#1088;&#1072;&#1092;&#1080;&#1082;&#1080;_&#1059;&#1055;&#1054;.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1050;&#1086;&#1084;&#1080;&#1089;&#1080;&#1103;%20&#1087;&#1086;%20&#1055;&#1086;&#1084;&#1080;&#1083;&#1074;&#1072;&#1085;&#1080;&#1103;&#1090;&#1072;\&#1043;&#1088;&#1072;&#1092;&#1080;&#1082;&#1080;\&#1043;&#1088;&#1072;&#1092;&#1080;&#1082;&#1080;_&#1059;&#1055;&#1054;.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1050;&#1086;&#1084;&#1080;&#1089;&#1080;&#1103;%20&#1087;&#1086;%20&#1055;&#1086;&#1084;&#1080;&#1083;&#1074;&#1072;&#1085;&#1080;&#1103;&#1090;&#1072;\&#1043;&#1088;&#1072;&#1092;&#1080;&#1082;&#1080;\&#1043;&#1088;&#1072;&#1092;&#1080;&#1082;&#1080;_&#1059;&#1055;&#1054;.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1050;&#1086;&#1084;&#1080;&#1089;&#1080;&#1103;%20&#1087;&#1086;%20&#1055;&#1086;&#1084;&#1080;&#1083;&#1074;&#1072;&#1085;&#1080;&#1103;&#1090;&#1072;\&#1043;&#1088;&#1072;&#1092;&#1080;&#1082;&#1080;\&#1043;&#1088;&#1072;&#1092;&#1080;&#1082;&#1080;_&#1059;&#1055;&#1054;.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1050;&#1086;&#1084;&#1080;&#1089;&#1080;&#1103;%20&#1087;&#1086;%20&#1055;&#1086;&#1084;&#1080;&#1083;&#1074;&#1072;&#1085;&#1080;&#1103;&#1090;&#1072;\&#1043;&#1088;&#1072;&#1092;&#1080;&#1082;&#1080;\&#1043;&#1088;&#1072;&#1092;&#1080;&#1082;&#1080;_&#1059;&#1055;&#105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1050;&#1086;&#1084;&#1080;&#1089;&#1080;&#1103;%20&#1087;&#1086;%20&#1055;&#1086;&#1084;&#1080;&#1083;&#1074;&#1072;&#1085;&#1080;&#1103;&#1090;&#1072;\&#1043;&#1088;&#1072;&#1092;&#1080;&#1082;&#1080;\&#1043;&#1088;&#1072;&#1092;&#1080;&#1082;&#1080;_&#1059;&#1055;&#105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bg1"/>
                </a:solidFill>
                <a:latin typeface="+mn-lt"/>
                <a:ea typeface="+mn-ea"/>
                <a:cs typeface="+mn-cs"/>
              </a:defRPr>
            </a:pPr>
            <a:r>
              <a:rPr lang="bg-BG" sz="2200" dirty="0" smtClean="0">
                <a:solidFill>
                  <a:schemeClr val="bg1"/>
                </a:solidFill>
              </a:rPr>
              <a:t>Стаж като съдия</a:t>
            </a:r>
            <a:endParaRPr lang="en-US" sz="2200" dirty="0">
              <a:solidFill>
                <a:schemeClr val="bg1"/>
              </a:solidFill>
            </a:endParaRPr>
          </a:p>
        </c:rich>
      </c:tx>
      <c:layout>
        <c:manualLayout>
          <c:xMode val="edge"/>
          <c:yMode val="edge"/>
          <c:x val="0.50296997693610102"/>
          <c:y val="0.49589229375566191"/>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bg1"/>
              </a:solidFill>
              <a:latin typeface="+mn-lt"/>
              <a:ea typeface="+mn-ea"/>
              <a:cs typeface="+mn-cs"/>
            </a:defRPr>
          </a:pPr>
          <a:endParaRPr lang="bg-BG"/>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0902319550939692"/>
          <c:w val="1"/>
          <c:h val="0.87299385829529574"/>
        </c:manualLayout>
      </c:layout>
      <c:pie3DChart>
        <c:varyColors val="1"/>
        <c:ser>
          <c:idx val="0"/>
          <c:order val="0"/>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layout>
                <c:manualLayout>
                  <c:x val="0.26239862327631785"/>
                  <c:y val="0.20351018113177241"/>
                </c:manualLayout>
              </c:layout>
              <c:tx>
                <c:rich>
                  <a:bodyPr/>
                  <a:lstStyle/>
                  <a:p>
                    <a:r>
                      <a:rPr lang="ru-RU" dirty="0" smtClean="0"/>
                      <a:t>Между </a:t>
                    </a:r>
                    <a:r>
                      <a:rPr lang="ru-RU" dirty="0"/>
                      <a:t>5 и 10г.
5 (6%) </a:t>
                    </a:r>
                  </a:p>
                </c:rich>
              </c:tx>
              <c:showLegendKey val="0"/>
              <c:showVal val="0"/>
              <c:showCatName val="1"/>
              <c:showSerName val="0"/>
              <c:showPercent val="1"/>
              <c:showBubbleSize val="0"/>
              <c:extLst>
                <c:ext xmlns:c15="http://schemas.microsoft.com/office/drawing/2012/chart" uri="{CE6537A1-D6FC-4f65-9D91-7224C49458BB}"/>
              </c:extLst>
            </c:dLbl>
            <c:dLbl>
              <c:idx val="3"/>
              <c:tx>
                <c:rich>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r>
                      <a:rPr lang="bg-BG" sz="2200" dirty="0" smtClean="0">
                        <a:solidFill>
                          <a:schemeClr val="bg1"/>
                        </a:solidFill>
                      </a:rPr>
                      <a:t>Над </a:t>
                    </a:r>
                    <a:r>
                      <a:rPr lang="bg-BG" sz="2200" dirty="0">
                        <a:solidFill>
                          <a:schemeClr val="bg1"/>
                        </a:solidFill>
                      </a:rPr>
                      <a:t>10г.
</a:t>
                    </a:r>
                    <a:r>
                      <a:rPr lang="bg-BG" sz="2200" dirty="0" smtClean="0">
                        <a:solidFill>
                          <a:schemeClr val="bg1"/>
                        </a:solidFill>
                      </a:rPr>
                      <a:t>79 </a:t>
                    </a:r>
                    <a:r>
                      <a:rPr lang="bg-BG" sz="2200" dirty="0">
                        <a:solidFill>
                          <a:schemeClr val="bg1"/>
                        </a:solidFill>
                      </a:rPr>
                      <a:t>(94%)</a:t>
                    </a:r>
                  </a:p>
                </c:rich>
              </c:tx>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mn-lt"/>
                    <a:ea typeface="+mn-ea"/>
                    <a:cs typeface="+mn-cs"/>
                  </a:defRPr>
                </a:pPr>
                <a:endParaRPr lang="bg-BG"/>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Sheet2!$A$6:$A$9</c:f>
              <c:strCache>
                <c:ptCount val="4"/>
                <c:pt idx="0">
                  <c:v>А. По - малко от 3г. </c:v>
                </c:pt>
                <c:pt idx="1">
                  <c:v>В. Между 3 и 5 г.</c:v>
                </c:pt>
                <c:pt idx="2">
                  <c:v>С. Между 5 и 10г.</c:v>
                </c:pt>
                <c:pt idx="3">
                  <c:v>D. Над 10г.</c:v>
                </c:pt>
              </c:strCache>
            </c:strRef>
          </c:cat>
          <c:val>
            <c:numRef>
              <c:f>Sheet2!$C$6:$C$9</c:f>
              <c:numCache>
                <c:formatCode>General</c:formatCode>
                <c:ptCount val="4"/>
                <c:pt idx="0">
                  <c:v>0</c:v>
                </c:pt>
                <c:pt idx="1">
                  <c:v>0</c:v>
                </c:pt>
                <c:pt idx="2">
                  <c:v>5</c:v>
                </c:pt>
                <c:pt idx="3">
                  <c:v>78</c:v>
                </c:pt>
              </c:numCache>
            </c:numRef>
          </c:val>
        </c:ser>
        <c:dLbls>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bg-BG"/>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r">
              <a:defRPr sz="1800" b="1" i="0" u="none" strike="noStrike" kern="1200" cap="all" spc="50" baseline="0">
                <a:solidFill>
                  <a:schemeClr val="tx1">
                    <a:lumMod val="65000"/>
                    <a:lumOff val="35000"/>
                  </a:schemeClr>
                </a:solidFill>
                <a:latin typeface="+mn-lt"/>
                <a:ea typeface="+mn-ea"/>
                <a:cs typeface="+mn-cs"/>
              </a:defRPr>
            </a:pPr>
            <a:r>
              <a:rPr lang="bg-BG" sz="1800" dirty="0" smtClean="0"/>
              <a:t>В </a:t>
            </a:r>
            <a:r>
              <a:rPr lang="bg-BG" sz="1800" dirty="0"/>
              <a:t>своята практика при преценката на </a:t>
            </a:r>
            <a:endParaRPr lang="bg-BG" sz="1800" dirty="0" smtClean="0"/>
          </a:p>
          <a:p>
            <a:pPr algn="r">
              <a:defRPr sz="1800"/>
            </a:pPr>
            <a:r>
              <a:rPr lang="bg-BG" sz="1800" dirty="0" smtClean="0"/>
              <a:t>предпоставките </a:t>
            </a:r>
            <a:r>
              <a:rPr lang="bg-BG" sz="1800" dirty="0"/>
              <a:t>по чл.70 от </a:t>
            </a:r>
            <a:r>
              <a:rPr lang="bg-BG" sz="1800" dirty="0" smtClean="0"/>
              <a:t>НК</a:t>
            </a:r>
            <a:endParaRPr lang="en-GB" sz="1800" dirty="0"/>
          </a:p>
        </c:rich>
      </c:tx>
      <c:layout>
        <c:manualLayout>
          <c:xMode val="edge"/>
          <c:yMode val="edge"/>
          <c:x val="0.49208081802274728"/>
          <c:y val="2.6545056867891516E-2"/>
        </c:manualLayout>
      </c:layout>
      <c:overlay val="0"/>
      <c:spPr>
        <a:noFill/>
        <a:ln>
          <a:noFill/>
        </a:ln>
        <a:effectLst/>
      </c:spPr>
      <c:txPr>
        <a:bodyPr rot="0" spcFirstLastPara="1" vertOverflow="ellipsis" vert="horz" wrap="square" anchor="ctr" anchorCtr="1"/>
        <a:lstStyle/>
        <a:p>
          <a:pPr algn="r">
            <a:defRPr sz="1800" b="1" i="0" u="none" strike="noStrike" kern="1200" cap="all" spc="50" baseline="0">
              <a:solidFill>
                <a:schemeClr val="tx1">
                  <a:lumMod val="65000"/>
                  <a:lumOff val="35000"/>
                </a:schemeClr>
              </a:solidFill>
              <a:latin typeface="+mn-lt"/>
              <a:ea typeface="+mn-ea"/>
              <a:cs typeface="+mn-cs"/>
            </a:defRPr>
          </a:pPr>
          <a:endParaRPr lang="bg-BG"/>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1296478565179345E-2"/>
          <c:y val="2.9816272965879281E-2"/>
          <c:w val="0.9434257436570429"/>
          <c:h val="0.3410277048702246"/>
        </c:manualLayout>
      </c:layout>
      <c:bar3DChart>
        <c:barDir val="col"/>
        <c:grouping val="clustered"/>
        <c:varyColors val="0"/>
        <c:ser>
          <c:idx val="0"/>
          <c:order val="0"/>
          <c:tx>
            <c:strRef>
              <c:f>Sheet1!$O$26</c:f>
              <c:strCache>
                <c:ptCount val="1"/>
                <c:pt idx="0">
                  <c:v>А. Съобразявам само цифровия израз на риска от рецидив, независимо от какви фактори е обусловен;</c:v>
                </c:pt>
              </c:strCache>
            </c:strRef>
          </c:tx>
          <c:spPr>
            <a:gradFill>
              <a:gsLst>
                <a:gs pos="100000">
                  <a:schemeClr val="accent1">
                    <a:alpha val="0"/>
                  </a:schemeClr>
                </a:gs>
                <a:gs pos="50000">
                  <a:schemeClr val="accent1"/>
                </a:gs>
              </a:gsLst>
              <a:lin ang="5400000" scaled="0"/>
            </a:gradFill>
            <a:ln>
              <a:noFill/>
            </a:ln>
            <a:effectLst/>
            <a:sp3d/>
          </c:spPr>
          <c:invertIfNegative val="0"/>
          <c:dLbls>
            <c:dLbl>
              <c:idx val="0"/>
              <c:layout>
                <c:manualLayout>
                  <c:x val="1.3427075412740048E-17"/>
                  <c:y val="4.8560309498686498E-2"/>
                </c:manualLayout>
              </c:layout>
              <c:showLegendKey val="0"/>
              <c:showVal val="1"/>
              <c:showCatName val="0"/>
              <c:showSerName val="0"/>
              <c:showPercent val="0"/>
              <c:showBubbleSize val="0"/>
              <c:extLst>
                <c:ext xmlns:c15="http://schemas.microsoft.com/office/drawing/2012/chart" uri="{CE6537A1-D6FC-4f65-9D91-7224C49458BB}"/>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Sheet1!$P$26</c:f>
              <c:numCache>
                <c:formatCode>General</c:formatCode>
                <c:ptCount val="1"/>
                <c:pt idx="0">
                  <c:v>3</c:v>
                </c:pt>
              </c:numCache>
            </c:numRef>
          </c:val>
        </c:ser>
        <c:ser>
          <c:idx val="1"/>
          <c:order val="1"/>
          <c:tx>
            <c:strRef>
              <c:f>Sheet1!$O$27</c:f>
              <c:strCache>
                <c:ptCount val="1"/>
                <c:pt idx="0">
                  <c:v>В. Съобразявам стойността на риска от рецидив, като се ръководя единствено от дефицитите в динамичните фактори и постигнатия напредък в тях; </c:v>
                </c:pt>
              </c:strCache>
            </c:strRef>
          </c:tx>
          <c:spPr>
            <a:gradFill>
              <a:gsLst>
                <a:gs pos="100000">
                  <a:schemeClr val="accent2">
                    <a:alpha val="0"/>
                  </a:schemeClr>
                </a:gs>
                <a:gs pos="50000">
                  <a:schemeClr val="accent2"/>
                </a:gs>
              </a:gsLst>
              <a:lin ang="5400000" scaled="0"/>
            </a:gradFill>
            <a:ln>
              <a:noFill/>
            </a:ln>
            <a:effectLst/>
            <a:sp3d/>
          </c:spPr>
          <c:invertIfNegative val="0"/>
          <c:dLbls>
            <c:dLbl>
              <c:idx val="0"/>
              <c:layout>
                <c:manualLayout>
                  <c:x val="0"/>
                  <c:y val="4.8560309498686498E-2"/>
                </c:manualLayout>
              </c:layout>
              <c:tx>
                <c:rich>
                  <a:bodyPr/>
                  <a:lstStyle/>
                  <a:p>
                    <a:r>
                      <a:rPr lang="en-US" dirty="0" smtClean="0"/>
                      <a:t>20</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Sheet1!$P$27</c:f>
              <c:numCache>
                <c:formatCode>General</c:formatCode>
                <c:ptCount val="1"/>
                <c:pt idx="0">
                  <c:v>19</c:v>
                </c:pt>
              </c:numCache>
            </c:numRef>
          </c:val>
        </c:ser>
        <c:ser>
          <c:idx val="2"/>
          <c:order val="2"/>
          <c:tx>
            <c:strRef>
              <c:f>Sheet1!$O$28</c:f>
              <c:strCache>
                <c:ptCount val="1"/>
                <c:pt idx="0">
                  <c:v>С. Не съобразявам доклада на МЛС за рецидивния риск, тъй като не вярвам на системата за оценката му;</c:v>
                </c:pt>
              </c:strCache>
            </c:strRef>
          </c:tx>
          <c:spPr>
            <a:gradFill>
              <a:gsLst>
                <a:gs pos="100000">
                  <a:schemeClr val="accent3">
                    <a:alpha val="0"/>
                  </a:schemeClr>
                </a:gs>
                <a:gs pos="50000">
                  <a:schemeClr val="accent3"/>
                </a:gs>
              </a:gsLst>
              <a:lin ang="5400000" scaled="0"/>
            </a:gradFill>
            <a:ln>
              <a:noFill/>
            </a:ln>
            <a:effectLst/>
            <a:sp3d/>
          </c:spPr>
          <c:invertIfNegative val="0"/>
          <c:dLbls>
            <c:dLbl>
              <c:idx val="0"/>
              <c:layout>
                <c:manualLayout>
                  <c:x val="0"/>
                  <c:y val="4.856030949868649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Sheet1!$P$28</c:f>
              <c:numCache>
                <c:formatCode>General</c:formatCode>
                <c:ptCount val="1"/>
                <c:pt idx="0">
                  <c:v>3</c:v>
                </c:pt>
              </c:numCache>
            </c:numRef>
          </c:val>
        </c:ser>
        <c:ser>
          <c:idx val="3"/>
          <c:order val="3"/>
          <c:tx>
            <c:strRef>
              <c:f>Sheet1!$O$29</c:f>
              <c:strCache>
                <c:ptCount val="1"/>
                <c:pt idx="0">
                  <c:v>D. Доверявам се изцяло на препоръките на МЛС, без да съобразявам риска от рецидив;</c:v>
                </c:pt>
              </c:strCache>
            </c:strRef>
          </c:tx>
          <c:spPr>
            <a:gradFill>
              <a:gsLst>
                <a:gs pos="100000">
                  <a:schemeClr val="accent4">
                    <a:alpha val="0"/>
                  </a:schemeClr>
                </a:gs>
                <a:gs pos="50000">
                  <a:schemeClr val="accent4"/>
                </a:gs>
              </a:gsLst>
              <a:lin ang="5400000" scaled="0"/>
            </a:gradFill>
            <a:ln>
              <a:noFill/>
            </a:ln>
            <a:effectLst/>
            <a:sp3d/>
          </c:spPr>
          <c:invertIfNegative val="0"/>
          <c:dLbls>
            <c:dLbl>
              <c:idx val="0"/>
              <c:layout>
                <c:manualLayout>
                  <c:x val="0"/>
                  <c:y val="5.0583655727798472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Sheet1!$P$29</c:f>
              <c:numCache>
                <c:formatCode>General</c:formatCode>
                <c:ptCount val="1"/>
                <c:pt idx="0">
                  <c:v>4</c:v>
                </c:pt>
              </c:numCache>
            </c:numRef>
          </c:val>
        </c:ser>
        <c:ser>
          <c:idx val="4"/>
          <c:order val="4"/>
          <c:tx>
            <c:strRef>
              <c:f>Sheet1!$O$30</c:f>
              <c:strCache>
                <c:ptCount val="1"/>
                <c:pt idx="0">
                  <c:v>Е. Не прилагам чл. 70, тъй като не вярвам в преждевременното поправяне на осъдените;</c:v>
                </c:pt>
              </c:strCache>
            </c:strRef>
          </c:tx>
          <c:spPr>
            <a:gradFill>
              <a:gsLst>
                <a:gs pos="100000">
                  <a:schemeClr val="accent5">
                    <a:alpha val="0"/>
                  </a:schemeClr>
                </a:gs>
                <a:gs pos="50000">
                  <a:schemeClr val="accent5"/>
                </a:gs>
              </a:gsLst>
              <a:lin ang="5400000" scaled="0"/>
            </a:gradFill>
            <a:ln>
              <a:noFill/>
            </a:ln>
            <a:effectLst/>
            <a:sp3d/>
          </c:spPr>
          <c:invertIfNegative val="0"/>
          <c:dLbls>
            <c:dLbl>
              <c:idx val="0"/>
              <c:layout>
                <c:manualLayout>
                  <c:x val="5.6314523184601934E-3"/>
                  <c:y val="1.595010615711253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Sheet1!$P$30</c:f>
              <c:numCache>
                <c:formatCode>General</c:formatCode>
                <c:ptCount val="1"/>
                <c:pt idx="0">
                  <c:v>1</c:v>
                </c:pt>
              </c:numCache>
            </c:numRef>
          </c:val>
        </c:ser>
        <c:ser>
          <c:idx val="5"/>
          <c:order val="5"/>
          <c:tx>
            <c:strRef>
              <c:f>Sheet1!$O$31</c:f>
              <c:strCache>
                <c:ptCount val="1"/>
                <c:pt idx="0">
                  <c:v>F. Не прилагам чл. 70, когато остатъкът е по - дълъг от 3 г. </c:v>
                </c:pt>
              </c:strCache>
            </c:strRef>
          </c:tx>
          <c:spPr>
            <a:gradFill>
              <a:gsLst>
                <a:gs pos="100000">
                  <a:schemeClr val="accent6">
                    <a:alpha val="0"/>
                  </a:schemeClr>
                </a:gs>
                <a:gs pos="50000">
                  <a:schemeClr val="accent6"/>
                </a:gs>
              </a:gsLst>
              <a:lin ang="5400000" scaled="0"/>
            </a:gradFill>
            <a:ln>
              <a:noFill/>
            </a:ln>
            <a:effectLst/>
            <a:sp3d/>
          </c:spPr>
          <c:invertIfNegative val="0"/>
          <c:dLbls>
            <c:dLbl>
              <c:idx val="0"/>
              <c:layout>
                <c:manualLayout>
                  <c:x val="0"/>
                  <c:y val="5.2607001956910461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Sheet1!$P$31</c:f>
              <c:numCache>
                <c:formatCode>General</c:formatCode>
                <c:ptCount val="1"/>
                <c:pt idx="0">
                  <c:v>9</c:v>
                </c:pt>
              </c:numCache>
            </c:numRef>
          </c:val>
        </c:ser>
        <c:ser>
          <c:idx val="6"/>
          <c:order val="6"/>
          <c:tx>
            <c:strRef>
              <c:f>Sheet1!$O$32</c:f>
              <c:strCache>
                <c:ptCount val="1"/>
                <c:pt idx="0">
                  <c:v>G. Не прилагам чл. 70, когато престъплението е извършено при условия на опасен рецидив;</c:v>
                </c:pt>
              </c:strCache>
            </c:strRef>
          </c:tx>
          <c:spPr>
            <a:gradFill>
              <a:gsLst>
                <a:gs pos="100000">
                  <a:schemeClr val="accent1">
                    <a:lumMod val="60000"/>
                    <a:alpha val="0"/>
                  </a:schemeClr>
                </a:gs>
                <a:gs pos="50000">
                  <a:schemeClr val="accent1">
                    <a:lumMod val="60000"/>
                  </a:schemeClr>
                </a:gs>
              </a:gsLst>
              <a:lin ang="5400000" scaled="0"/>
            </a:gradFill>
            <a:ln>
              <a:noFill/>
            </a:ln>
            <a:effectLst/>
            <a:sp3d/>
          </c:spPr>
          <c:invertIfNegative val="0"/>
          <c:dLbls>
            <c:dLbl>
              <c:idx val="0"/>
              <c:layout>
                <c:manualLayout>
                  <c:x val="0"/>
                  <c:y val="5.0583655727798472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Sheet1!$P$32</c:f>
              <c:numCache>
                <c:formatCode>General</c:formatCode>
                <c:ptCount val="1"/>
                <c:pt idx="0">
                  <c:v>3</c:v>
                </c:pt>
              </c:numCache>
            </c:numRef>
          </c:val>
        </c:ser>
        <c:ser>
          <c:idx val="7"/>
          <c:order val="7"/>
          <c:tx>
            <c:strRef>
              <c:f>Sheet1!$O$33</c:f>
              <c:strCache>
                <c:ptCount val="1"/>
                <c:pt idx="0">
                  <c:v>H. Не прилагам чл. 70, когато престъплението е тежко и е извършено при превес на отегчаващи вината обстоятелства;</c:v>
                </c:pt>
              </c:strCache>
            </c:strRef>
          </c:tx>
          <c:spPr>
            <a:gradFill>
              <a:gsLst>
                <a:gs pos="100000">
                  <a:schemeClr val="accent2">
                    <a:lumMod val="60000"/>
                    <a:alpha val="0"/>
                  </a:schemeClr>
                </a:gs>
                <a:gs pos="50000">
                  <a:schemeClr val="accent2">
                    <a:lumMod val="60000"/>
                  </a:schemeClr>
                </a:gs>
              </a:gsLst>
              <a:lin ang="5400000" scaled="0"/>
            </a:gradFill>
            <a:ln>
              <a:noFill/>
            </a:ln>
            <a:effectLst/>
            <a:sp3d/>
          </c:spPr>
          <c:invertIfNegative val="0"/>
          <c:dLbls>
            <c:dLbl>
              <c:idx val="0"/>
              <c:layout>
                <c:manualLayout>
                  <c:x val="4.3943663531327221E-3"/>
                  <c:y val="0"/>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Sheet1!$P$33</c:f>
              <c:numCache>
                <c:formatCode>General</c:formatCode>
                <c:ptCount val="1"/>
                <c:pt idx="0">
                  <c:v>0</c:v>
                </c:pt>
              </c:numCache>
            </c:numRef>
          </c:val>
        </c:ser>
        <c:ser>
          <c:idx val="8"/>
          <c:order val="8"/>
          <c:tx>
            <c:strRef>
              <c:f>Sheet1!$O$34</c:f>
              <c:strCache>
                <c:ptCount val="1"/>
                <c:pt idx="0">
                  <c:v>I. Не прилагам чл. 70, ако осъденият не е работил или учил в затвора; </c:v>
                </c:pt>
              </c:strCache>
            </c:strRef>
          </c:tx>
          <c:spPr>
            <a:gradFill>
              <a:gsLst>
                <a:gs pos="100000">
                  <a:schemeClr val="accent3">
                    <a:lumMod val="60000"/>
                    <a:alpha val="0"/>
                  </a:schemeClr>
                </a:gs>
                <a:gs pos="50000">
                  <a:schemeClr val="accent3">
                    <a:lumMod val="60000"/>
                  </a:schemeClr>
                </a:gs>
              </a:gsLst>
              <a:lin ang="5400000" scaled="0"/>
            </a:gradFill>
            <a:ln>
              <a:noFill/>
            </a:ln>
            <a:effectLst/>
            <a:sp3d/>
          </c:spPr>
          <c:invertIfNegative val="0"/>
          <c:dLbls>
            <c:dLbl>
              <c:idx val="0"/>
              <c:layout>
                <c:manualLayout>
                  <c:x val="0"/>
                  <c:y val="4.856030949868649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Sheet1!$P$34</c:f>
              <c:numCache>
                <c:formatCode>General</c:formatCode>
                <c:ptCount val="1"/>
                <c:pt idx="0">
                  <c:v>2</c:v>
                </c:pt>
              </c:numCache>
            </c:numRef>
          </c:val>
        </c:ser>
        <c:ser>
          <c:idx val="9"/>
          <c:order val="9"/>
          <c:tx>
            <c:strRef>
              <c:f>Sheet1!$O$35</c:f>
              <c:strCache>
                <c:ptCount val="1"/>
                <c:pt idx="0">
                  <c:v>J. Налагам пробационни мерки в изпитателния срок, които са достатъчни за превенция на рецидива;</c:v>
                </c:pt>
              </c:strCache>
            </c:strRef>
          </c:tx>
          <c:spPr>
            <a:gradFill>
              <a:gsLst>
                <a:gs pos="100000">
                  <a:schemeClr val="accent4">
                    <a:lumMod val="60000"/>
                    <a:alpha val="0"/>
                  </a:schemeClr>
                </a:gs>
                <a:gs pos="50000">
                  <a:schemeClr val="accent4">
                    <a:lumMod val="60000"/>
                  </a:schemeClr>
                </a:gs>
              </a:gsLst>
              <a:lin ang="5400000" scaled="0"/>
            </a:gradFill>
            <a:ln>
              <a:noFill/>
            </a:ln>
            <a:effectLst/>
            <a:sp3d/>
          </c:spPr>
          <c:invertIfNegative val="0"/>
          <c:dLbls>
            <c:dLbl>
              <c:idx val="0"/>
              <c:layout>
                <c:manualLayout>
                  <c:x val="0"/>
                  <c:y val="5.2607001956910461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Sheet1!$P$35</c:f>
              <c:numCache>
                <c:formatCode>General</c:formatCode>
                <c:ptCount val="1"/>
                <c:pt idx="0">
                  <c:v>9</c:v>
                </c:pt>
              </c:numCache>
            </c:numRef>
          </c:val>
        </c:ser>
        <c:dLbls>
          <c:showLegendKey val="0"/>
          <c:showVal val="0"/>
          <c:showCatName val="0"/>
          <c:showSerName val="0"/>
          <c:showPercent val="0"/>
          <c:showBubbleSize val="0"/>
        </c:dLbls>
        <c:gapWidth val="150"/>
        <c:gapDepth val="0"/>
        <c:shape val="box"/>
        <c:axId val="255098656"/>
        <c:axId val="255099216"/>
        <c:axId val="0"/>
      </c:bar3DChart>
      <c:catAx>
        <c:axId val="255098656"/>
        <c:scaling>
          <c:orientation val="minMax"/>
        </c:scaling>
        <c:delete val="0"/>
        <c:axPos val="b"/>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255099216"/>
        <c:crosses val="autoZero"/>
        <c:auto val="1"/>
        <c:lblAlgn val="ctr"/>
        <c:lblOffset val="100"/>
        <c:noMultiLvlLbl val="0"/>
      </c:catAx>
      <c:valAx>
        <c:axId val="255099216"/>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255098656"/>
        <c:crosses val="autoZero"/>
        <c:crossBetween val="between"/>
      </c:valAx>
      <c:spPr>
        <a:noFill/>
        <a:ln>
          <a:noFill/>
        </a:ln>
        <a:effectLst/>
      </c:spPr>
    </c:plotArea>
    <c:legend>
      <c:legendPos val="b"/>
      <c:layout>
        <c:manualLayout>
          <c:xMode val="edge"/>
          <c:yMode val="edge"/>
          <c:x val="1.2125656167978999E-2"/>
          <c:y val="0.40516302128900561"/>
          <c:w val="0.98787434383202066"/>
          <c:h val="0.59483697871099428"/>
        </c:manualLayout>
      </c:layout>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bg-BG"/>
        </a:p>
      </c:txPr>
    </c:legend>
    <c:plotVisOnly val="1"/>
    <c:dispBlanksAs val="gap"/>
    <c:showDLblsOverMax val="0"/>
  </c:chart>
  <c:spPr>
    <a:noFill/>
    <a:ln>
      <a:noFill/>
    </a:ln>
    <a:effectLst/>
  </c:spPr>
  <c:txPr>
    <a:bodyPr/>
    <a:lstStyle/>
    <a:p>
      <a:pPr>
        <a:defRPr/>
      </a:pPr>
      <a:endParaRPr lang="bg-BG"/>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r">
              <a:defRPr sz="2200" b="1" i="0" u="none" strike="noStrike" kern="1200" cap="all" spc="50" baseline="0">
                <a:solidFill>
                  <a:schemeClr val="tx1">
                    <a:lumMod val="65000"/>
                    <a:lumOff val="35000"/>
                  </a:schemeClr>
                </a:solidFill>
                <a:latin typeface="+mn-lt"/>
                <a:ea typeface="+mn-ea"/>
                <a:cs typeface="+mn-cs"/>
              </a:defRPr>
            </a:pPr>
            <a:r>
              <a:rPr lang="bg-BG" dirty="0"/>
              <a:t>Според Вашите наблюдения най-честите нарушения на изпитателния срок при УПО </a:t>
            </a:r>
            <a:r>
              <a:rPr lang="bg-BG" dirty="0" smtClean="0"/>
              <a:t>са</a:t>
            </a:r>
            <a:endParaRPr lang="en-US" dirty="0"/>
          </a:p>
        </c:rich>
      </c:tx>
      <c:layout>
        <c:manualLayout>
          <c:xMode val="edge"/>
          <c:yMode val="edge"/>
          <c:x val="0.25216247426889332"/>
          <c:y val="1.1585119361288978E-2"/>
        </c:manualLayout>
      </c:layout>
      <c:overlay val="0"/>
      <c:spPr>
        <a:noFill/>
        <a:ln>
          <a:noFill/>
        </a:ln>
        <a:effectLst/>
      </c:spPr>
      <c:txPr>
        <a:bodyPr rot="0" spcFirstLastPara="1" vertOverflow="ellipsis" vert="horz" wrap="square" anchor="ctr" anchorCtr="1"/>
        <a:lstStyle/>
        <a:p>
          <a:pPr algn="r">
            <a:defRPr sz="2200" b="1" i="0" u="none" strike="noStrike" kern="1200" cap="all" spc="50" baseline="0">
              <a:solidFill>
                <a:schemeClr val="tx1">
                  <a:lumMod val="65000"/>
                  <a:lumOff val="35000"/>
                </a:schemeClr>
              </a:solidFill>
              <a:latin typeface="+mn-lt"/>
              <a:ea typeface="+mn-ea"/>
              <a:cs typeface="+mn-cs"/>
            </a:defRPr>
          </a:pPr>
          <a:endParaRPr lang="bg-BG"/>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Sheet2!$L$32</c:f>
              <c:strCache>
                <c:ptCount val="1"/>
                <c:pt idx="0">
                  <c:v>A. Рецидив със същото по вид престъпление като това, от наказанието на което осъденият е условно предсрочно освободен;</c:v>
                </c:pt>
              </c:strCache>
            </c:strRef>
          </c:tx>
          <c:spPr>
            <a:gradFill>
              <a:gsLst>
                <a:gs pos="100000">
                  <a:schemeClr val="accent1">
                    <a:alpha val="0"/>
                  </a:schemeClr>
                </a:gs>
                <a:gs pos="50000">
                  <a:schemeClr val="accent1"/>
                </a:gs>
              </a:gsLst>
              <a:lin ang="5400000" scaled="0"/>
            </a:gradFill>
            <a:ln>
              <a:noFill/>
            </a:ln>
            <a:effectLst/>
            <a:sp3d/>
          </c:spPr>
          <c:invertIfNegative val="0"/>
          <c:dLbls>
            <c:dLbl>
              <c:idx val="0"/>
              <c:layout>
                <c:manualLayout>
                  <c:x val="0"/>
                  <c:y val="8.7772027051687587E-2"/>
                </c:manualLayout>
              </c:layout>
              <c:tx>
                <c:rich>
                  <a:bodyPr/>
                  <a:lstStyle/>
                  <a:p>
                    <a:r>
                      <a:rPr lang="en-US" dirty="0" smtClean="0"/>
                      <a:t>47</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Sheet2!$M$32</c:f>
              <c:numCache>
                <c:formatCode>General</c:formatCode>
                <c:ptCount val="1"/>
                <c:pt idx="0">
                  <c:v>46</c:v>
                </c:pt>
              </c:numCache>
            </c:numRef>
          </c:val>
        </c:ser>
        <c:ser>
          <c:idx val="1"/>
          <c:order val="1"/>
          <c:tx>
            <c:strRef>
              <c:f>Sheet2!$L$33</c:f>
              <c:strCache>
                <c:ptCount val="1"/>
                <c:pt idx="0">
                  <c:v>B. Рецидив с по - тежко по вид престъпление;</c:v>
                </c:pt>
              </c:strCache>
            </c:strRef>
          </c:tx>
          <c:spPr>
            <a:gradFill>
              <a:gsLst>
                <a:gs pos="100000">
                  <a:schemeClr val="accent2">
                    <a:alpha val="0"/>
                  </a:schemeClr>
                </a:gs>
                <a:gs pos="50000">
                  <a:schemeClr val="accent2"/>
                </a:gs>
              </a:gsLst>
              <a:lin ang="5400000" scaled="0"/>
            </a:gradFill>
            <a:ln>
              <a:noFill/>
            </a:ln>
            <a:effectLst/>
            <a:sp3d/>
          </c:spPr>
          <c:invertIfNegative val="0"/>
          <c:dLbls>
            <c:dLbl>
              <c:idx val="0"/>
              <c:layout>
                <c:manualLayout>
                  <c:x val="0"/>
                  <c:y val="7.1053545708508997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Sheet2!$M$33</c:f>
              <c:numCache>
                <c:formatCode>General</c:formatCode>
                <c:ptCount val="1"/>
                <c:pt idx="0">
                  <c:v>14</c:v>
                </c:pt>
              </c:numCache>
            </c:numRef>
          </c:val>
        </c:ser>
        <c:ser>
          <c:idx val="2"/>
          <c:order val="2"/>
          <c:tx>
            <c:strRef>
              <c:f>Sheet2!$L$34</c:f>
              <c:strCache>
                <c:ptCount val="1"/>
                <c:pt idx="0">
                  <c:v>C. Рецидив с по - леко по вид престъпление;</c:v>
                </c:pt>
              </c:strCache>
            </c:strRef>
          </c:tx>
          <c:spPr>
            <a:gradFill>
              <a:gsLst>
                <a:gs pos="100000">
                  <a:schemeClr val="accent3">
                    <a:alpha val="0"/>
                  </a:schemeClr>
                </a:gs>
                <a:gs pos="50000">
                  <a:schemeClr val="accent3"/>
                </a:gs>
              </a:gsLst>
              <a:lin ang="5400000" scaled="0"/>
            </a:gra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Sheet2!$M$34</c:f>
              <c:numCache>
                <c:formatCode>General</c:formatCode>
                <c:ptCount val="1"/>
                <c:pt idx="0">
                  <c:v>1</c:v>
                </c:pt>
              </c:numCache>
            </c:numRef>
          </c:val>
        </c:ser>
        <c:ser>
          <c:idx val="3"/>
          <c:order val="3"/>
          <c:tx>
            <c:strRef>
              <c:f>Sheet2!$L$35</c:f>
              <c:strCache>
                <c:ptCount val="1"/>
                <c:pt idx="0">
                  <c:v>D. Нарушение на мерките за пробационен надзор, когато са били наложени; </c:v>
                </c:pt>
              </c:strCache>
            </c:strRef>
          </c:tx>
          <c:spPr>
            <a:gradFill>
              <a:gsLst>
                <a:gs pos="100000">
                  <a:schemeClr val="accent4">
                    <a:alpha val="0"/>
                  </a:schemeClr>
                </a:gs>
                <a:gs pos="50000">
                  <a:schemeClr val="accent4"/>
                </a:gs>
              </a:gsLst>
              <a:lin ang="5400000" scaled="0"/>
            </a:gradFill>
            <a:ln>
              <a:noFill/>
            </a:ln>
            <a:effectLst/>
            <a:sp3d/>
          </c:spPr>
          <c:invertIfNegative val="0"/>
          <c:dLbls>
            <c:dLbl>
              <c:idx val="0"/>
              <c:layout>
                <c:manualLayout>
                  <c:x val="2.7298363699538742E-3"/>
                  <c:y val="7.9412786380098424E-2"/>
                </c:manualLayout>
              </c:layout>
              <c:tx>
                <c:rich>
                  <a:bodyPr/>
                  <a:lstStyle/>
                  <a:p>
                    <a:r>
                      <a:rPr lang="en-US" dirty="0" smtClean="0"/>
                      <a:t>18</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Sheet2!$M$35</c:f>
              <c:numCache>
                <c:formatCode>General</c:formatCode>
                <c:ptCount val="1"/>
                <c:pt idx="0">
                  <c:v>17</c:v>
                </c:pt>
              </c:numCache>
            </c:numRef>
          </c:val>
        </c:ser>
        <c:dLbls>
          <c:showLegendKey val="0"/>
          <c:showVal val="0"/>
          <c:showCatName val="0"/>
          <c:showSerName val="0"/>
          <c:showPercent val="0"/>
          <c:showBubbleSize val="0"/>
        </c:dLbls>
        <c:gapWidth val="150"/>
        <c:gapDepth val="0"/>
        <c:shape val="box"/>
        <c:axId val="159099472"/>
        <c:axId val="258661504"/>
        <c:axId val="0"/>
      </c:bar3DChart>
      <c:catAx>
        <c:axId val="159099472"/>
        <c:scaling>
          <c:orientation val="minMax"/>
        </c:scaling>
        <c:delete val="1"/>
        <c:axPos val="b"/>
        <c:majorTickMark val="none"/>
        <c:minorTickMark val="none"/>
        <c:tickLblPos val="none"/>
        <c:crossAx val="258661504"/>
        <c:crosses val="autoZero"/>
        <c:auto val="1"/>
        <c:lblAlgn val="ctr"/>
        <c:lblOffset val="100"/>
        <c:noMultiLvlLbl val="0"/>
      </c:catAx>
      <c:valAx>
        <c:axId val="258661504"/>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159099472"/>
        <c:crosses val="autoZero"/>
        <c:crossBetween val="between"/>
      </c:valAx>
      <c:spPr>
        <a:noFill/>
        <a:ln>
          <a:noFill/>
        </a:ln>
        <a:effectLst/>
      </c:spPr>
    </c:plotArea>
    <c:legend>
      <c:legendPos val="b"/>
      <c:layout>
        <c:manualLayout>
          <c:xMode val="edge"/>
          <c:yMode val="edge"/>
          <c:x val="7.8274952286241008E-3"/>
          <c:y val="0.65470722736755493"/>
          <c:w val="0.98092922300856444"/>
          <c:h val="0.33383307827241954"/>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bg-BG"/>
        </a:p>
      </c:txPr>
    </c:legend>
    <c:plotVisOnly val="1"/>
    <c:dispBlanksAs val="gap"/>
    <c:showDLblsOverMax val="0"/>
  </c:chart>
  <c:spPr>
    <a:noFill/>
    <a:ln>
      <a:noFill/>
    </a:ln>
    <a:effectLst/>
  </c:spPr>
  <c:txPr>
    <a:bodyPr/>
    <a:lstStyle/>
    <a:p>
      <a:pPr>
        <a:defRPr/>
      </a:pPr>
      <a:endParaRPr lang="bg-BG"/>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2000" b="1" i="0" u="none" strike="noStrike" kern="1200" cap="all" spc="50" baseline="0">
                <a:solidFill>
                  <a:schemeClr val="tx1">
                    <a:lumMod val="65000"/>
                    <a:lumOff val="35000"/>
                  </a:schemeClr>
                </a:solidFill>
                <a:latin typeface="+mn-lt"/>
                <a:ea typeface="+mn-ea"/>
                <a:cs typeface="+mn-cs"/>
              </a:defRPr>
            </a:pPr>
            <a:r>
              <a:rPr lang="bg-BG" sz="2000" dirty="0"/>
              <a:t>Според Вашите Наблюдения, условно предсрочно освободените извършват нови </a:t>
            </a:r>
            <a:r>
              <a:rPr lang="bg-BG" sz="2000" dirty="0" smtClean="0"/>
              <a:t>престъпления</a:t>
            </a:r>
            <a:endParaRPr lang="bg-BG" sz="2000" dirty="0"/>
          </a:p>
        </c:rich>
      </c:tx>
      <c:layout>
        <c:manualLayout>
          <c:xMode val="edge"/>
          <c:yMode val="edge"/>
          <c:x val="2.0614501312335953E-2"/>
          <c:y val="1.666666666666667E-2"/>
        </c:manualLayout>
      </c:layout>
      <c:overlay val="0"/>
      <c:spPr>
        <a:noFill/>
        <a:ln>
          <a:noFill/>
        </a:ln>
        <a:effectLst/>
      </c:spPr>
      <c:txPr>
        <a:bodyPr rot="0" spcFirstLastPara="1" vertOverflow="ellipsis" vert="horz" wrap="square" anchor="ctr" anchorCtr="1"/>
        <a:lstStyle/>
        <a:p>
          <a:pPr algn="l">
            <a:defRPr sz="2000" b="1" i="0" u="none" strike="noStrike" kern="1200" cap="all" spc="50" baseline="0">
              <a:solidFill>
                <a:schemeClr val="tx1">
                  <a:lumMod val="65000"/>
                  <a:lumOff val="35000"/>
                </a:schemeClr>
              </a:solidFill>
              <a:latin typeface="+mn-lt"/>
              <a:ea typeface="+mn-ea"/>
              <a:cs typeface="+mn-cs"/>
            </a:defRPr>
          </a:pPr>
          <a:endParaRPr lang="bg-BG"/>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Sheet2!$L$16</c:f>
              <c:strCache>
                <c:ptCount val="1"/>
                <c:pt idx="0">
                  <c:v>A Най- често в тримесечен срок от освобождаването;</c:v>
                </c:pt>
              </c:strCache>
            </c:strRef>
          </c:tx>
          <c:spPr>
            <a:gradFill>
              <a:gsLst>
                <a:gs pos="100000">
                  <a:schemeClr val="accent1">
                    <a:alpha val="0"/>
                  </a:schemeClr>
                </a:gs>
                <a:gs pos="50000">
                  <a:schemeClr val="accent1"/>
                </a:gs>
              </a:gsLst>
              <a:lin ang="5400000" scaled="0"/>
            </a:gradFill>
            <a:ln>
              <a:noFill/>
            </a:ln>
            <a:effectLst/>
            <a:sp3d/>
          </c:spPr>
          <c:invertIfNegative val="0"/>
          <c:dLbls>
            <c:dLbl>
              <c:idx val="0"/>
              <c:layout>
                <c:manualLayout>
                  <c:x val="1.388888888888864E-3"/>
                  <c:y val="1.8673957421988855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Sheet2!$M$16</c:f>
              <c:numCache>
                <c:formatCode>General</c:formatCode>
                <c:ptCount val="1"/>
                <c:pt idx="0">
                  <c:v>2</c:v>
                </c:pt>
              </c:numCache>
            </c:numRef>
          </c:val>
        </c:ser>
        <c:ser>
          <c:idx val="1"/>
          <c:order val="1"/>
          <c:tx>
            <c:strRef>
              <c:f>Sheet2!$L$17</c:f>
              <c:strCache>
                <c:ptCount val="1"/>
                <c:pt idx="0">
                  <c:v>B Най - често между 3 и 6 м. след освобождаването, дори когато изпитателният срок е по - дълъг от 6 м;</c:v>
                </c:pt>
              </c:strCache>
            </c:strRef>
          </c:tx>
          <c:spPr>
            <a:gradFill>
              <a:gsLst>
                <a:gs pos="100000">
                  <a:schemeClr val="accent2">
                    <a:alpha val="0"/>
                  </a:schemeClr>
                </a:gs>
                <a:gs pos="50000">
                  <a:schemeClr val="accent2"/>
                </a:gs>
              </a:gsLst>
              <a:lin ang="5400000" scaled="0"/>
            </a:gradFill>
            <a:ln>
              <a:noFill/>
            </a:ln>
            <a:effectLst/>
            <a:sp3d/>
          </c:spPr>
          <c:invertIfNegative val="0"/>
          <c:dLbls>
            <c:dLbl>
              <c:idx val="0"/>
              <c:layout>
                <c:manualLayout>
                  <c:x val="2.5023210987641998E-17"/>
                  <c:y val="5.8514684701125121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Sheet2!$M$17</c:f>
              <c:numCache>
                <c:formatCode>General</c:formatCode>
                <c:ptCount val="1"/>
                <c:pt idx="0">
                  <c:v>11</c:v>
                </c:pt>
              </c:numCache>
            </c:numRef>
          </c:val>
        </c:ser>
        <c:ser>
          <c:idx val="2"/>
          <c:order val="2"/>
          <c:tx>
            <c:strRef>
              <c:f>Sheet2!$L$18</c:f>
              <c:strCache>
                <c:ptCount val="1"/>
                <c:pt idx="0">
                  <c:v>C Най - много до 1г. от освобожаването;</c:v>
                </c:pt>
              </c:strCache>
            </c:strRef>
          </c:tx>
          <c:spPr>
            <a:gradFill>
              <a:gsLst>
                <a:gs pos="100000">
                  <a:schemeClr val="accent3">
                    <a:alpha val="0"/>
                  </a:schemeClr>
                </a:gs>
                <a:gs pos="50000">
                  <a:schemeClr val="accent3"/>
                </a:gs>
              </a:gsLst>
              <a:lin ang="5400000" scaled="0"/>
            </a:gradFill>
            <a:ln>
              <a:noFill/>
            </a:ln>
            <a:effectLst/>
            <a:sp3d/>
          </c:spPr>
          <c:invertIfNegative val="0"/>
          <c:dLbls>
            <c:dLbl>
              <c:idx val="0"/>
              <c:layout>
                <c:manualLayout>
                  <c:x val="0"/>
                  <c:y val="6.0604494869022432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Sheet2!$M$18</c:f>
              <c:numCache>
                <c:formatCode>General</c:formatCode>
                <c:ptCount val="1"/>
                <c:pt idx="0">
                  <c:v>21</c:v>
                </c:pt>
              </c:numCache>
            </c:numRef>
          </c:val>
        </c:ser>
        <c:ser>
          <c:idx val="3"/>
          <c:order val="3"/>
          <c:tx>
            <c:strRef>
              <c:f>Sheet2!$L$19</c:f>
              <c:strCache>
                <c:ptCount val="1"/>
                <c:pt idx="0">
                  <c:v>D Най - често след изтичане на изпитателния срок, независимо от продължителността му;</c:v>
                </c:pt>
              </c:strCache>
            </c:strRef>
          </c:tx>
          <c:spPr>
            <a:gradFill>
              <a:gsLst>
                <a:gs pos="100000">
                  <a:schemeClr val="accent4">
                    <a:alpha val="0"/>
                  </a:schemeClr>
                </a:gs>
                <a:gs pos="50000">
                  <a:schemeClr val="accent4"/>
                </a:gs>
              </a:gsLst>
              <a:lin ang="5400000" scaled="0"/>
            </a:gradFill>
            <a:ln>
              <a:noFill/>
            </a:ln>
            <a:effectLst/>
            <a:sp3d/>
          </c:spPr>
          <c:invertIfNegative val="0"/>
          <c:dLbls>
            <c:dLbl>
              <c:idx val="0"/>
              <c:layout>
                <c:manualLayout>
                  <c:x val="0"/>
                  <c:y val="5.642487453322772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Sheet2!$M$19</c:f>
              <c:numCache>
                <c:formatCode>General</c:formatCode>
                <c:ptCount val="1"/>
                <c:pt idx="0">
                  <c:v>8</c:v>
                </c:pt>
              </c:numCache>
            </c:numRef>
          </c:val>
        </c:ser>
        <c:ser>
          <c:idx val="4"/>
          <c:order val="4"/>
          <c:tx>
            <c:strRef>
              <c:f>Sheet2!$L$20</c:f>
              <c:strCache>
                <c:ptCount val="1"/>
                <c:pt idx="0">
                  <c:v>E Най - често в изпитателния срок, ако в него не е постановено да изпълняват мярка за пробационен надзор;</c:v>
                </c:pt>
              </c:strCache>
            </c:strRef>
          </c:tx>
          <c:spPr>
            <a:gradFill>
              <a:gsLst>
                <a:gs pos="100000">
                  <a:schemeClr val="accent5">
                    <a:alpha val="0"/>
                  </a:schemeClr>
                </a:gs>
                <a:gs pos="50000">
                  <a:schemeClr val="accent5"/>
                </a:gs>
              </a:gsLst>
              <a:lin ang="5400000" scaled="0"/>
            </a:gradFill>
            <a:ln>
              <a:noFill/>
            </a:ln>
            <a:effectLst/>
            <a:sp3d/>
          </c:spPr>
          <c:invertIfNegative val="0"/>
          <c:dLbls>
            <c:dLbl>
              <c:idx val="0"/>
              <c:layout>
                <c:manualLayout>
                  <c:x val="-5.0046421975284015E-17"/>
                  <c:y val="5.642487453322772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Sheet2!$M$20</c:f>
              <c:numCache>
                <c:formatCode>General</c:formatCode>
                <c:ptCount val="1"/>
                <c:pt idx="0">
                  <c:v>6</c:v>
                </c:pt>
              </c:numCache>
            </c:numRef>
          </c:val>
        </c:ser>
        <c:ser>
          <c:idx val="5"/>
          <c:order val="5"/>
          <c:tx>
            <c:strRef>
              <c:f>Sheet2!$L$21</c:f>
              <c:strCache>
                <c:ptCount val="1"/>
                <c:pt idx="0">
                  <c:v>F Най - често в изпитателния срок, ако в него не започнат работа;</c:v>
                </c:pt>
              </c:strCache>
            </c:strRef>
          </c:tx>
          <c:spPr>
            <a:gradFill>
              <a:gsLst>
                <a:gs pos="100000">
                  <a:schemeClr val="accent6">
                    <a:alpha val="0"/>
                  </a:schemeClr>
                </a:gs>
                <a:gs pos="50000">
                  <a:schemeClr val="accent6"/>
                </a:gs>
              </a:gsLst>
              <a:lin ang="5400000" scaled="0"/>
            </a:gradFill>
            <a:ln>
              <a:noFill/>
            </a:ln>
            <a:effectLst/>
            <a:sp3d/>
          </c:spPr>
          <c:invertIfNegative val="0"/>
          <c:dLbls>
            <c:dLbl>
              <c:idx val="0"/>
              <c:layout>
                <c:manualLayout>
                  <c:x val="0"/>
                  <c:y val="5.433506436533045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Sheet2!$M$21</c:f>
              <c:numCache>
                <c:formatCode>General</c:formatCode>
                <c:ptCount val="1"/>
                <c:pt idx="0">
                  <c:v>5</c:v>
                </c:pt>
              </c:numCache>
            </c:numRef>
          </c:val>
        </c:ser>
        <c:ser>
          <c:idx val="6"/>
          <c:order val="6"/>
          <c:tx>
            <c:strRef>
              <c:f>Sheet2!$L$22</c:f>
              <c:strCache>
                <c:ptCount val="1"/>
                <c:pt idx="0">
                  <c:v>G Нямам наблюдения;</c:v>
                </c:pt>
              </c:strCache>
            </c:strRef>
          </c:tx>
          <c:spPr>
            <a:gradFill>
              <a:gsLst>
                <a:gs pos="100000">
                  <a:schemeClr val="accent1">
                    <a:lumMod val="60000"/>
                    <a:alpha val="0"/>
                  </a:schemeClr>
                </a:gs>
                <a:gs pos="50000">
                  <a:schemeClr val="accent1">
                    <a:lumMod val="60000"/>
                  </a:schemeClr>
                </a:gs>
              </a:gsLst>
              <a:lin ang="5400000" scaled="0"/>
            </a:gradFill>
            <a:ln>
              <a:noFill/>
            </a:ln>
            <a:effectLst/>
            <a:sp3d/>
          </c:spPr>
          <c:invertIfNegative val="0"/>
          <c:dLbls>
            <c:dLbl>
              <c:idx val="0"/>
              <c:layout>
                <c:manualLayout>
                  <c:x val="1.3649181849769393E-3"/>
                  <c:y val="5.433506436533045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Sheet2!$M$22</c:f>
              <c:numCache>
                <c:formatCode>General</c:formatCode>
                <c:ptCount val="1"/>
                <c:pt idx="0">
                  <c:v>30</c:v>
                </c:pt>
              </c:numCache>
            </c:numRef>
          </c:val>
        </c:ser>
        <c:ser>
          <c:idx val="7"/>
          <c:order val="7"/>
          <c:tx>
            <c:strRef>
              <c:f>Sheet2!$L$23</c:f>
              <c:strCache>
                <c:ptCount val="1"/>
                <c:pt idx="0">
                  <c:v>H Практиката ми не позволява да си създам мнение, но съм се интересувал/а от въпроса; </c:v>
                </c:pt>
              </c:strCache>
            </c:strRef>
          </c:tx>
          <c:spPr>
            <a:gradFill>
              <a:gsLst>
                <a:gs pos="100000">
                  <a:schemeClr val="accent2">
                    <a:lumMod val="60000"/>
                    <a:alpha val="0"/>
                  </a:schemeClr>
                </a:gs>
                <a:gs pos="50000">
                  <a:schemeClr val="accent2">
                    <a:lumMod val="60000"/>
                  </a:schemeClr>
                </a:gs>
              </a:gsLst>
              <a:lin ang="5400000" scaled="0"/>
            </a:gradFill>
            <a:ln>
              <a:noFill/>
            </a:ln>
            <a:effectLst/>
            <a:sp3d/>
          </c:spPr>
          <c:invertIfNegative val="0"/>
          <c:dLbls>
            <c:dLbl>
              <c:idx val="0"/>
              <c:layout>
                <c:manualLayout>
                  <c:x val="1.1039151356080494E-2"/>
                  <c:y val="1.5684164479440071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Sheet2!$M$23</c:f>
              <c:numCache>
                <c:formatCode>General</c:formatCode>
                <c:ptCount val="1"/>
                <c:pt idx="0">
                  <c:v>3</c:v>
                </c:pt>
              </c:numCache>
            </c:numRef>
          </c:val>
        </c:ser>
        <c:dLbls>
          <c:showLegendKey val="0"/>
          <c:showVal val="0"/>
          <c:showCatName val="0"/>
          <c:showSerName val="0"/>
          <c:showPercent val="0"/>
          <c:showBubbleSize val="0"/>
        </c:dLbls>
        <c:gapWidth val="150"/>
        <c:gapDepth val="0"/>
        <c:shape val="box"/>
        <c:axId val="159914128"/>
        <c:axId val="159914688"/>
        <c:axId val="0"/>
      </c:bar3DChart>
      <c:catAx>
        <c:axId val="159914128"/>
        <c:scaling>
          <c:orientation val="minMax"/>
        </c:scaling>
        <c:delete val="1"/>
        <c:axPos val="b"/>
        <c:majorTickMark val="none"/>
        <c:minorTickMark val="none"/>
        <c:tickLblPos val="none"/>
        <c:crossAx val="159914688"/>
        <c:crosses val="autoZero"/>
        <c:auto val="1"/>
        <c:lblAlgn val="ctr"/>
        <c:lblOffset val="100"/>
        <c:noMultiLvlLbl val="0"/>
      </c:catAx>
      <c:valAx>
        <c:axId val="159914688"/>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159914128"/>
        <c:crosses val="autoZero"/>
        <c:crossBetween val="between"/>
      </c:valAx>
      <c:spPr>
        <a:noFill/>
        <a:ln>
          <a:noFill/>
        </a:ln>
        <a:effectLst/>
      </c:spPr>
    </c:plotArea>
    <c:legend>
      <c:legendPos val="b"/>
      <c:layout>
        <c:manualLayout>
          <c:xMode val="edge"/>
          <c:yMode val="edge"/>
          <c:x val="2.7817038495188115E-2"/>
          <c:y val="0.49003951589384664"/>
          <c:w val="0.94297703412073497"/>
          <c:h val="0.49884937299504239"/>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bg-BG"/>
        </a:p>
      </c:txPr>
    </c:legend>
    <c:plotVisOnly val="1"/>
    <c:dispBlanksAs val="gap"/>
    <c:showDLblsOverMax val="0"/>
  </c:chart>
  <c:spPr>
    <a:noFill/>
    <a:ln>
      <a:noFill/>
    </a:ln>
    <a:effectLst/>
  </c:spPr>
  <c:txPr>
    <a:bodyPr/>
    <a:lstStyle/>
    <a:p>
      <a:pPr>
        <a:defRPr/>
      </a:pPr>
      <a:endParaRPr lang="bg-BG"/>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r">
              <a:defRPr sz="2000" b="1" i="0" u="none" strike="noStrike" kern="1200" cap="all" spc="50" baseline="0">
                <a:solidFill>
                  <a:schemeClr val="tx1">
                    <a:lumMod val="65000"/>
                    <a:lumOff val="35000"/>
                  </a:schemeClr>
                </a:solidFill>
                <a:latin typeface="+mn-lt"/>
                <a:ea typeface="+mn-ea"/>
                <a:cs typeface="+mn-cs"/>
              </a:defRPr>
            </a:pPr>
            <a:r>
              <a:rPr lang="bg-BG" sz="2000"/>
              <a:t>5. Въз основа на Вашия опит как бихте подредили извършителите на следните категории престъпления според честотата на рецидива?</a:t>
            </a:r>
          </a:p>
          <a:p>
            <a:pPr algn="r">
              <a:defRPr sz="2000" b="1" i="0" u="none" strike="noStrike" kern="1200" cap="all" spc="50" baseline="0">
                <a:solidFill>
                  <a:schemeClr val="tx1">
                    <a:lumMod val="65000"/>
                    <a:lumOff val="35000"/>
                  </a:schemeClr>
                </a:solidFill>
                <a:latin typeface="+mn-lt"/>
                <a:ea typeface="+mn-ea"/>
                <a:cs typeface="+mn-cs"/>
              </a:defRPr>
            </a:pPr>
            <a:r>
              <a:rPr lang="bg-BG" sz="2000"/>
              <a:t>(Кражби)</a:t>
            </a:r>
            <a:endParaRPr lang="en-GB" sz="2000"/>
          </a:p>
        </c:rich>
      </c:tx>
      <c:layout>
        <c:manualLayout>
          <c:xMode val="edge"/>
          <c:yMode val="edge"/>
          <c:x val="0.21065121348523996"/>
          <c:y val="1.7079419299743808E-2"/>
        </c:manualLayout>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328869372937057E-2"/>
          <c:y val="0.22576153215690056"/>
          <c:w val="0.89106564324394066"/>
          <c:h val="0.55957422487005526"/>
        </c:manualLayout>
      </c:layout>
      <c:bar3DChart>
        <c:barDir val="col"/>
        <c:grouping val="clustered"/>
        <c:varyColors val="0"/>
        <c:ser>
          <c:idx val="0"/>
          <c:order val="0"/>
          <c:tx>
            <c:v>Честота на рецидив: 1 - най-чест; 6 - най-рядък</c:v>
          </c:tx>
          <c:spPr>
            <a:gradFill>
              <a:gsLst>
                <a:gs pos="100000">
                  <a:schemeClr val="accent1">
                    <a:alpha val="0"/>
                  </a:schemeClr>
                </a:gs>
                <a:gs pos="50000">
                  <a:schemeClr val="accent1"/>
                </a:gs>
              </a:gsLst>
              <a:lin ang="5400000" scaled="0"/>
            </a:gradFill>
            <a:ln>
              <a:noFill/>
            </a:ln>
            <a:effectLst/>
            <a:sp3d/>
          </c:spPr>
          <c:invertIfNegative val="0"/>
          <c:val>
            <c:numRef>
              <c:f>Sheet1!$D$48:$D$53</c:f>
              <c:numCache>
                <c:formatCode>General</c:formatCode>
                <c:ptCount val="6"/>
                <c:pt idx="0">
                  <c:v>1</c:v>
                </c:pt>
                <c:pt idx="1">
                  <c:v>2</c:v>
                </c:pt>
                <c:pt idx="2">
                  <c:v>3</c:v>
                </c:pt>
                <c:pt idx="3">
                  <c:v>4</c:v>
                </c:pt>
                <c:pt idx="4">
                  <c:v>5</c:v>
                </c:pt>
                <c:pt idx="5">
                  <c:v>6</c:v>
                </c:pt>
              </c:numCache>
            </c:numRef>
          </c:val>
        </c:ser>
        <c:ser>
          <c:idx val="1"/>
          <c:order val="1"/>
          <c:tx>
            <c:v>Брой респонденти</c:v>
          </c:tx>
          <c:spPr>
            <a:gradFill>
              <a:gsLst>
                <a:gs pos="100000">
                  <a:schemeClr val="accent2">
                    <a:alpha val="0"/>
                  </a:schemeClr>
                </a:gs>
                <a:gs pos="50000">
                  <a:schemeClr val="accent2"/>
                </a:gs>
              </a:gsLst>
              <a:lin ang="5400000" scaled="0"/>
            </a:gradFill>
            <a:ln>
              <a:noFill/>
            </a:ln>
            <a:effectLst/>
            <a:sp3d/>
          </c:spPr>
          <c:invertIfNegative val="0"/>
          <c:dLbls>
            <c:dLbl>
              <c:idx val="0"/>
              <c:layout>
                <c:manualLayout>
                  <c:x val="0"/>
                  <c:y val="4.4513617040462673E-2"/>
                </c:manualLayout>
              </c:layout>
              <c:tx>
                <c:rich>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r>
                      <a:rPr lang="en-US" dirty="0" smtClean="0"/>
                      <a:t>68</a:t>
                    </a:r>
                    <a:endParaRPr lang="en-US"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extLst>
            </c:dLbl>
            <c:dLbl>
              <c:idx val="1"/>
              <c:layout>
                <c:manualLayout>
                  <c:x val="0"/>
                  <c:y val="3.8443578353126812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Sheet1!$E$48:$E$53</c:f>
              <c:numCache>
                <c:formatCode>General</c:formatCode>
                <c:ptCount val="6"/>
                <c:pt idx="0">
                  <c:v>67</c:v>
                </c:pt>
                <c:pt idx="1">
                  <c:v>4</c:v>
                </c:pt>
                <c:pt idx="2">
                  <c:v>0</c:v>
                </c:pt>
                <c:pt idx="3">
                  <c:v>0</c:v>
                </c:pt>
                <c:pt idx="4">
                  <c:v>0</c:v>
                </c:pt>
                <c:pt idx="5">
                  <c:v>0</c:v>
                </c:pt>
              </c:numCache>
            </c:numRef>
          </c:val>
        </c:ser>
        <c:dLbls>
          <c:showLegendKey val="0"/>
          <c:showVal val="0"/>
          <c:showCatName val="0"/>
          <c:showSerName val="0"/>
          <c:showPercent val="0"/>
          <c:showBubbleSize val="0"/>
        </c:dLbls>
        <c:gapWidth val="150"/>
        <c:gapDepth val="0"/>
        <c:shape val="box"/>
        <c:axId val="158605536"/>
        <c:axId val="158606096"/>
        <c:axId val="0"/>
      </c:bar3DChart>
      <c:catAx>
        <c:axId val="158605536"/>
        <c:scaling>
          <c:orientation val="minMax"/>
        </c:scaling>
        <c:delete val="1"/>
        <c:axPos val="b"/>
        <c:title>
          <c:tx>
            <c:rich>
              <a:bodyPr rot="0" spcFirstLastPara="1" vertOverflow="ellipsis" vert="horz" wrap="square" anchor="ctr" anchorCtr="1"/>
              <a:lstStyle/>
              <a:p>
                <a:pPr>
                  <a:defRPr sz="2200" b="1" i="0" u="none" strike="noStrike" kern="1200" cap="all" baseline="0">
                    <a:solidFill>
                      <a:schemeClr val="tx1">
                        <a:lumMod val="65000"/>
                        <a:lumOff val="35000"/>
                      </a:schemeClr>
                    </a:solidFill>
                    <a:latin typeface="+mn-lt"/>
                    <a:ea typeface="+mn-ea"/>
                    <a:cs typeface="+mn-cs"/>
                  </a:defRPr>
                </a:pPr>
                <a:r>
                  <a:rPr lang="bg-BG" sz="2200" b="1"/>
                  <a:t>Честота на рецидива</a:t>
                </a:r>
                <a:endParaRPr lang="en-GB" sz="2200" b="1"/>
              </a:p>
            </c:rich>
          </c:tx>
          <c:layout>
            <c:manualLayout>
              <c:xMode val="edge"/>
              <c:yMode val="edge"/>
              <c:x val="0.36505453247130243"/>
              <c:y val="0.87810360169539026"/>
            </c:manualLayout>
          </c:layout>
          <c:overlay val="0"/>
          <c:spPr>
            <a:noFill/>
            <a:ln>
              <a:noFill/>
            </a:ln>
            <a:effectLst/>
          </c:spPr>
        </c:title>
        <c:majorTickMark val="none"/>
        <c:minorTickMark val="none"/>
        <c:tickLblPos val="none"/>
        <c:crossAx val="158606096"/>
        <c:crosses val="autoZero"/>
        <c:auto val="1"/>
        <c:lblAlgn val="ctr"/>
        <c:lblOffset val="100"/>
        <c:noMultiLvlLbl val="0"/>
      </c:catAx>
      <c:valAx>
        <c:axId val="158606096"/>
        <c:scaling>
          <c:orientation val="minMax"/>
        </c:scaling>
        <c:delete val="0"/>
        <c:axPos val="l"/>
        <c:majorGridlines>
          <c:spPr>
            <a:ln w="9525" cap="flat" cmpd="sng" algn="ctr">
              <a:solidFill>
                <a:schemeClr val="tx1">
                  <a:lumMod val="5000"/>
                  <a:lumOff val="95000"/>
                </a:schemeClr>
              </a:solidFill>
              <a:round/>
            </a:ln>
            <a:effectLst/>
          </c:spPr>
        </c:majorGridlines>
        <c:title>
          <c:tx>
            <c:rich>
              <a:bodyPr rot="-5400000" spcFirstLastPara="1" vertOverflow="ellipsis" vert="horz" wrap="square" anchor="ctr" anchorCtr="1"/>
              <a:lstStyle/>
              <a:p>
                <a:pPr>
                  <a:defRPr sz="2200" b="1" i="0" u="none" strike="noStrike" kern="1200" cap="all" baseline="0">
                    <a:solidFill>
                      <a:schemeClr val="tx1">
                        <a:lumMod val="65000"/>
                        <a:lumOff val="35000"/>
                      </a:schemeClr>
                    </a:solidFill>
                    <a:latin typeface="+mn-lt"/>
                    <a:ea typeface="+mn-ea"/>
                    <a:cs typeface="+mn-cs"/>
                  </a:defRPr>
                </a:pPr>
                <a:r>
                  <a:rPr lang="bg-BG" sz="2200" b="1"/>
                  <a:t>Брой  респонденти</a:t>
                </a: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158605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bg-BG"/>
        </a:p>
      </c:txPr>
    </c:legend>
    <c:plotVisOnly val="1"/>
    <c:dispBlanksAs val="gap"/>
    <c:showDLblsOverMax val="0"/>
  </c:chart>
  <c:spPr>
    <a:noFill/>
    <a:ln>
      <a:noFill/>
    </a:ln>
    <a:effectLst/>
  </c:spPr>
  <c:txPr>
    <a:bodyPr/>
    <a:lstStyle/>
    <a:p>
      <a:pPr>
        <a:defRPr/>
      </a:pPr>
      <a:endParaRPr lang="bg-BG"/>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r">
              <a:defRPr sz="2000" b="1" i="0" u="none" strike="noStrike" kern="1200" cap="all" spc="50" baseline="0">
                <a:solidFill>
                  <a:schemeClr val="tx1">
                    <a:lumMod val="65000"/>
                    <a:lumOff val="35000"/>
                  </a:schemeClr>
                </a:solidFill>
                <a:latin typeface="+mn-lt"/>
                <a:ea typeface="+mn-ea"/>
                <a:cs typeface="+mn-cs"/>
              </a:defRPr>
            </a:pPr>
            <a:r>
              <a:rPr lang="bg-BG" sz="2000" dirty="0"/>
              <a:t>5. Въз основа на Вашия опит как бихте подредили извършителите на следните категории престъпления според честотата на рецидива?</a:t>
            </a:r>
          </a:p>
          <a:p>
            <a:pPr algn="r">
              <a:defRPr sz="2000" b="1" i="0" u="none" strike="noStrike" kern="1200" cap="all" spc="50" baseline="0">
                <a:solidFill>
                  <a:schemeClr val="tx1">
                    <a:lumMod val="65000"/>
                    <a:lumOff val="35000"/>
                  </a:schemeClr>
                </a:solidFill>
                <a:latin typeface="+mn-lt"/>
                <a:ea typeface="+mn-ea"/>
                <a:cs typeface="+mn-cs"/>
              </a:defRPr>
            </a:pPr>
            <a:r>
              <a:rPr lang="bg-BG" sz="2000" dirty="0"/>
              <a:t>(Грабежи)</a:t>
            </a:r>
            <a:endParaRPr lang="en-GB" sz="2000" dirty="0"/>
          </a:p>
        </c:rich>
      </c:tx>
      <c:layout>
        <c:manualLayout>
          <c:xMode val="edge"/>
          <c:yMode val="edge"/>
          <c:x val="0.19216088445369869"/>
          <c:y val="1.666666666666667E-2"/>
        </c:manualLayout>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v>Честота на рецидив: 1 - най-чест; 6 най-рядък </c:v>
          </c:tx>
          <c:spPr>
            <a:gradFill>
              <a:gsLst>
                <a:gs pos="100000">
                  <a:schemeClr val="accent1">
                    <a:alpha val="0"/>
                  </a:schemeClr>
                </a:gs>
                <a:gs pos="50000">
                  <a:schemeClr val="accent1"/>
                </a:gs>
              </a:gsLst>
              <a:lin ang="5400000" scaled="0"/>
            </a:gradFill>
            <a:ln>
              <a:noFill/>
            </a:ln>
            <a:effectLst/>
            <a:sp3d/>
          </c:spPr>
          <c:invertIfNegative val="0"/>
          <c:val>
            <c:numRef>
              <c:f>Sheet1!$D$55:$D$60</c:f>
              <c:numCache>
                <c:formatCode>General</c:formatCode>
                <c:ptCount val="6"/>
                <c:pt idx="0">
                  <c:v>1</c:v>
                </c:pt>
                <c:pt idx="1">
                  <c:v>2</c:v>
                </c:pt>
                <c:pt idx="2">
                  <c:v>3</c:v>
                </c:pt>
                <c:pt idx="3">
                  <c:v>4</c:v>
                </c:pt>
                <c:pt idx="4">
                  <c:v>5</c:v>
                </c:pt>
                <c:pt idx="5">
                  <c:v>6</c:v>
                </c:pt>
              </c:numCache>
            </c:numRef>
          </c:val>
        </c:ser>
        <c:ser>
          <c:idx val="1"/>
          <c:order val="1"/>
          <c:tx>
            <c:v>Брой респонденти</c:v>
          </c:tx>
          <c:spPr>
            <a:gradFill>
              <a:gsLst>
                <a:gs pos="100000">
                  <a:schemeClr val="accent2">
                    <a:alpha val="0"/>
                  </a:schemeClr>
                </a:gs>
                <a:gs pos="50000">
                  <a:schemeClr val="accent2"/>
                </a:gs>
              </a:gsLst>
              <a:lin ang="5400000" scaled="0"/>
            </a:gradFill>
            <a:ln>
              <a:noFill/>
            </a:ln>
            <a:effectLst/>
            <a:sp3d/>
          </c:spPr>
          <c:invertIfNegative val="0"/>
          <c:dLbls>
            <c:dLbl>
              <c:idx val="0"/>
              <c:layout>
                <c:manualLayout>
                  <c:x val="1.4647887843775563E-3"/>
                  <c:y val="4.4513617040462729E-2"/>
                </c:manualLayout>
              </c:layout>
              <c:tx>
                <c:rich>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r>
                      <a:rPr lang="en-US" dirty="0" smtClean="0"/>
                      <a:t>13</a:t>
                    </a:r>
                    <a:endParaRPr lang="en-US"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extLst>
            </c:dLbl>
            <c:dLbl>
              <c:idx val="1"/>
              <c:layout>
                <c:manualLayout>
                  <c:x val="0"/>
                  <c:y val="5.0583655727798438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dLbl>
              <c:idx val="2"/>
              <c:layout>
                <c:manualLayout>
                  <c:x val="0"/>
                  <c:y val="4.6536963269574558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dLbl>
              <c:idx val="3"/>
              <c:layout>
                <c:manualLayout>
                  <c:x val="7.3238285841882205E-3"/>
                  <c:y val="-1.011673114555968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Sheet1!$E$55:$E$60</c:f>
              <c:numCache>
                <c:formatCode>General</c:formatCode>
                <c:ptCount val="6"/>
                <c:pt idx="0">
                  <c:v>12</c:v>
                </c:pt>
                <c:pt idx="1">
                  <c:v>40</c:v>
                </c:pt>
                <c:pt idx="2">
                  <c:v>9</c:v>
                </c:pt>
                <c:pt idx="3">
                  <c:v>2</c:v>
                </c:pt>
                <c:pt idx="4">
                  <c:v>0</c:v>
                </c:pt>
                <c:pt idx="5">
                  <c:v>0</c:v>
                </c:pt>
              </c:numCache>
            </c:numRef>
          </c:val>
        </c:ser>
        <c:dLbls>
          <c:showLegendKey val="0"/>
          <c:showVal val="0"/>
          <c:showCatName val="0"/>
          <c:showSerName val="0"/>
          <c:showPercent val="0"/>
          <c:showBubbleSize val="0"/>
        </c:dLbls>
        <c:gapWidth val="150"/>
        <c:gapDepth val="0"/>
        <c:shape val="box"/>
        <c:axId val="159238624"/>
        <c:axId val="159239184"/>
        <c:axId val="0"/>
      </c:bar3DChart>
      <c:catAx>
        <c:axId val="159238624"/>
        <c:scaling>
          <c:orientation val="minMax"/>
        </c:scaling>
        <c:delete val="0"/>
        <c:axPos val="b"/>
        <c:title>
          <c:tx>
            <c:rich>
              <a:bodyPr rot="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r>
                  <a:rPr lang="bg-BG" sz="2000" b="1"/>
                  <a:t>Честота на рецидива</a:t>
                </a:r>
                <a:endParaRPr lang="en-GB" sz="2000" b="1"/>
              </a:p>
            </c:rich>
          </c:tx>
          <c:overlay val="0"/>
          <c:spPr>
            <a:noFill/>
            <a:ln>
              <a:noFill/>
            </a:ln>
            <a:effectLst/>
          </c:spPr>
        </c:title>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159239184"/>
        <c:crosses val="autoZero"/>
        <c:auto val="1"/>
        <c:lblAlgn val="ctr"/>
        <c:lblOffset val="100"/>
        <c:noMultiLvlLbl val="0"/>
      </c:catAx>
      <c:valAx>
        <c:axId val="159239184"/>
        <c:scaling>
          <c:orientation val="minMax"/>
        </c:scaling>
        <c:delete val="0"/>
        <c:axPos val="l"/>
        <c:majorGridlines>
          <c:spPr>
            <a:ln w="9525" cap="flat" cmpd="sng" algn="ctr">
              <a:solidFill>
                <a:schemeClr val="tx1">
                  <a:lumMod val="5000"/>
                  <a:lumOff val="95000"/>
                </a:schemeClr>
              </a:solidFill>
              <a:round/>
            </a:ln>
            <a:effectLst/>
          </c:spPr>
        </c:majorGridlines>
        <c:title>
          <c:tx>
            <c:rich>
              <a:bodyPr rot="-540000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r>
                  <a:rPr lang="bg-BG" sz="2000" b="1"/>
                  <a:t>Брой респонденти</a:t>
                </a:r>
                <a:endParaRPr lang="en-GB" sz="2000" b="1"/>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159238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bg-BG"/>
        </a:p>
      </c:txPr>
    </c:legend>
    <c:plotVisOnly val="1"/>
    <c:dispBlanksAs val="gap"/>
    <c:showDLblsOverMax val="0"/>
  </c:chart>
  <c:spPr>
    <a:noFill/>
    <a:ln>
      <a:noFill/>
    </a:ln>
    <a:effectLst/>
  </c:spPr>
  <c:txPr>
    <a:bodyPr/>
    <a:lstStyle/>
    <a:p>
      <a:pPr>
        <a:defRPr/>
      </a:pPr>
      <a:endParaRPr lang="bg-BG"/>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r">
              <a:defRPr sz="2000" b="1" i="0" u="none" strike="noStrike" kern="1200" cap="all" spc="50" baseline="0">
                <a:solidFill>
                  <a:schemeClr val="tx1">
                    <a:lumMod val="65000"/>
                    <a:lumOff val="35000"/>
                  </a:schemeClr>
                </a:solidFill>
                <a:latin typeface="+mn-lt"/>
                <a:ea typeface="+mn-ea"/>
                <a:cs typeface="+mn-cs"/>
              </a:defRPr>
            </a:pPr>
            <a:r>
              <a:rPr lang="bg-BG" sz="2000" dirty="0"/>
              <a:t>5. Въз основа на Вашия опит как бихте подредили извършителите на следните категории престъпления според честотата на рецидива?</a:t>
            </a:r>
          </a:p>
          <a:p>
            <a:pPr algn="r">
              <a:defRPr sz="2000" b="1" i="0" u="none" strike="noStrike" kern="1200" cap="all" spc="50" baseline="0">
                <a:solidFill>
                  <a:schemeClr val="tx1">
                    <a:lumMod val="65000"/>
                    <a:lumOff val="35000"/>
                  </a:schemeClr>
                </a:solidFill>
                <a:latin typeface="+mn-lt"/>
                <a:ea typeface="+mn-ea"/>
                <a:cs typeface="+mn-cs"/>
              </a:defRPr>
            </a:pPr>
            <a:r>
              <a:rPr lang="bg-BG" sz="2000" dirty="0"/>
              <a:t>(</a:t>
            </a:r>
            <a:r>
              <a:rPr lang="bg-BG" sz="2000" b="1" dirty="0"/>
              <a:t>Умишлени телесни повреди</a:t>
            </a:r>
            <a:r>
              <a:rPr lang="bg-BG" sz="2000" dirty="0"/>
              <a:t>)</a:t>
            </a:r>
            <a:endParaRPr lang="en-GB" sz="2000" dirty="0"/>
          </a:p>
        </c:rich>
      </c:tx>
      <c:layout>
        <c:manualLayout>
          <c:xMode val="edge"/>
          <c:yMode val="edge"/>
          <c:x val="0.22856594488188978"/>
          <c:y val="1.1309094471010427E-2"/>
        </c:manualLayout>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Sheet1!$I$65</c:f>
              <c:strCache>
                <c:ptCount val="1"/>
                <c:pt idx="0">
                  <c:v>Честота на рецидив: 1 - най-чест; 6-най-рядък</c:v>
                </c:pt>
              </c:strCache>
            </c:strRef>
          </c:tx>
          <c:spPr>
            <a:gradFill>
              <a:gsLst>
                <a:gs pos="100000">
                  <a:schemeClr val="accent1">
                    <a:alpha val="0"/>
                  </a:schemeClr>
                </a:gs>
                <a:gs pos="50000">
                  <a:schemeClr val="accent1"/>
                </a:gs>
              </a:gsLst>
              <a:lin ang="5400000" scaled="0"/>
            </a:gradFill>
            <a:ln>
              <a:noFill/>
            </a:ln>
            <a:effectLst/>
            <a:sp3d/>
          </c:spPr>
          <c:invertIfNegative val="0"/>
          <c:val>
            <c:numRef>
              <c:f>Sheet1!$E$69:$E$74</c:f>
              <c:numCache>
                <c:formatCode>General</c:formatCode>
                <c:ptCount val="6"/>
                <c:pt idx="0">
                  <c:v>1</c:v>
                </c:pt>
                <c:pt idx="1">
                  <c:v>2</c:v>
                </c:pt>
                <c:pt idx="2">
                  <c:v>3</c:v>
                </c:pt>
                <c:pt idx="3">
                  <c:v>4</c:v>
                </c:pt>
                <c:pt idx="4">
                  <c:v>5</c:v>
                </c:pt>
                <c:pt idx="5">
                  <c:v>6</c:v>
                </c:pt>
              </c:numCache>
            </c:numRef>
          </c:val>
        </c:ser>
        <c:ser>
          <c:idx val="1"/>
          <c:order val="1"/>
          <c:tx>
            <c:strRef>
              <c:f>Sheet1!$I$66</c:f>
              <c:strCache>
                <c:ptCount val="1"/>
                <c:pt idx="0">
                  <c:v>Брой респонденти</c:v>
                </c:pt>
              </c:strCache>
            </c:strRef>
          </c:tx>
          <c:spPr>
            <a:gradFill>
              <a:gsLst>
                <a:gs pos="100000">
                  <a:schemeClr val="accent2">
                    <a:alpha val="0"/>
                  </a:schemeClr>
                </a:gs>
                <a:gs pos="50000">
                  <a:schemeClr val="accent2"/>
                </a:gs>
              </a:gsLst>
              <a:lin ang="5400000" scaled="0"/>
            </a:gradFill>
            <a:ln>
              <a:noFill/>
            </a:ln>
            <a:effectLst/>
            <a:sp3d/>
          </c:spPr>
          <c:invertIfNegative val="0"/>
          <c:dLbls>
            <c:dLbl>
              <c:idx val="1"/>
              <c:layout>
                <c:manualLayout>
                  <c:x val="5.8591551375102189E-3"/>
                  <c:y val="-8.0933849164477652E-3"/>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0"/>
                  <c:y val="5.0583655727798472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dLbl>
              <c:idx val="3"/>
              <c:layout>
                <c:manualLayout>
                  <c:x val="5.3708301650960112E-17"/>
                  <c:y val="4.6536963269574558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dLbl>
              <c:idx val="4"/>
              <c:layout>
                <c:manualLayout>
                  <c:x val="0"/>
                  <c:y val="5.0583655727798507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dLbl>
              <c:idx val="5"/>
              <c:layout>
                <c:manualLayout>
                  <c:x val="0"/>
                  <c:y val="4.6536963269574558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Sheet1!$F$69:$F$74</c:f>
              <c:numCache>
                <c:formatCode>General</c:formatCode>
                <c:ptCount val="6"/>
                <c:pt idx="0">
                  <c:v>0</c:v>
                </c:pt>
                <c:pt idx="1">
                  <c:v>2</c:v>
                </c:pt>
                <c:pt idx="2">
                  <c:v>24</c:v>
                </c:pt>
                <c:pt idx="3">
                  <c:v>21</c:v>
                </c:pt>
                <c:pt idx="4">
                  <c:v>9</c:v>
                </c:pt>
                <c:pt idx="5">
                  <c:v>4</c:v>
                </c:pt>
              </c:numCache>
            </c:numRef>
          </c:val>
        </c:ser>
        <c:dLbls>
          <c:showLegendKey val="0"/>
          <c:showVal val="0"/>
          <c:showCatName val="0"/>
          <c:showSerName val="0"/>
          <c:showPercent val="0"/>
          <c:showBubbleSize val="0"/>
        </c:dLbls>
        <c:gapWidth val="150"/>
        <c:gapDepth val="0"/>
        <c:shape val="box"/>
        <c:axId val="159241984"/>
        <c:axId val="186759088"/>
        <c:axId val="0"/>
      </c:bar3DChart>
      <c:catAx>
        <c:axId val="159241984"/>
        <c:scaling>
          <c:orientation val="minMax"/>
        </c:scaling>
        <c:delete val="0"/>
        <c:axPos val="b"/>
        <c:title>
          <c:tx>
            <c:rich>
              <a:bodyPr rot="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r>
                  <a:rPr lang="bg-BG" sz="2000" b="1"/>
                  <a:t>Честота на рецидива</a:t>
                </a:r>
                <a:endParaRPr lang="en-GB" sz="2000" b="1"/>
              </a:p>
            </c:rich>
          </c:tx>
          <c:overlay val="0"/>
          <c:spPr>
            <a:noFill/>
            <a:ln>
              <a:noFill/>
            </a:ln>
            <a:effectLst/>
          </c:spPr>
        </c:title>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186759088"/>
        <c:crosses val="autoZero"/>
        <c:auto val="1"/>
        <c:lblAlgn val="ctr"/>
        <c:lblOffset val="100"/>
        <c:noMultiLvlLbl val="0"/>
      </c:catAx>
      <c:valAx>
        <c:axId val="186759088"/>
        <c:scaling>
          <c:orientation val="minMax"/>
        </c:scaling>
        <c:delete val="0"/>
        <c:axPos val="l"/>
        <c:majorGridlines>
          <c:spPr>
            <a:ln w="9525" cap="flat" cmpd="sng" algn="ctr">
              <a:solidFill>
                <a:schemeClr val="tx1">
                  <a:lumMod val="5000"/>
                  <a:lumOff val="95000"/>
                </a:schemeClr>
              </a:solidFill>
              <a:round/>
            </a:ln>
            <a:effectLst/>
          </c:spPr>
        </c:majorGridlines>
        <c:title>
          <c:tx>
            <c:rich>
              <a:bodyPr rot="-540000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r>
                  <a:rPr lang="bg-BG" sz="2000" b="1"/>
                  <a:t>Брой респонденти</a:t>
                </a:r>
                <a:endParaRPr lang="en-GB" sz="2000" b="1"/>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159241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bg-BG"/>
        </a:p>
      </c:txPr>
    </c:legend>
    <c:plotVisOnly val="1"/>
    <c:dispBlanksAs val="gap"/>
    <c:showDLblsOverMax val="0"/>
  </c:chart>
  <c:spPr>
    <a:noFill/>
    <a:ln>
      <a:noFill/>
    </a:ln>
    <a:effectLst/>
  </c:spPr>
  <c:txPr>
    <a:bodyPr/>
    <a:lstStyle/>
    <a:p>
      <a:pPr>
        <a:defRPr/>
      </a:pPr>
      <a:endParaRPr lang="bg-BG"/>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2000" b="1" i="0" u="none" strike="noStrike" kern="1200" cap="all" spc="50" baseline="0">
                <a:solidFill>
                  <a:schemeClr val="tx1">
                    <a:lumMod val="65000"/>
                    <a:lumOff val="35000"/>
                  </a:schemeClr>
                </a:solidFill>
                <a:latin typeface="+mn-lt"/>
                <a:ea typeface="+mn-ea"/>
                <a:cs typeface="+mn-cs"/>
              </a:defRPr>
            </a:pPr>
            <a:r>
              <a:rPr lang="bg-BG" sz="2000"/>
              <a:t>5.Въз основа на Вашия опит как бихте подредили извършителите на следните категории престъпления според честотата на рецидива?</a:t>
            </a:r>
          </a:p>
          <a:p>
            <a:pPr algn="l">
              <a:defRPr sz="2000" b="1" i="0" u="none" strike="noStrike" kern="1200" cap="all" spc="50" baseline="0">
                <a:solidFill>
                  <a:schemeClr val="tx1">
                    <a:lumMod val="65000"/>
                    <a:lumOff val="35000"/>
                  </a:schemeClr>
                </a:solidFill>
                <a:latin typeface="+mn-lt"/>
                <a:ea typeface="+mn-ea"/>
                <a:cs typeface="+mn-cs"/>
              </a:defRPr>
            </a:pPr>
            <a:r>
              <a:rPr lang="bg-BG" sz="2000"/>
              <a:t>(Умишлени убийства)</a:t>
            </a:r>
            <a:endParaRPr lang="en-GB" sz="2000"/>
          </a:p>
        </c:rich>
      </c:tx>
      <c:layout>
        <c:manualLayout>
          <c:xMode val="edge"/>
          <c:yMode val="edge"/>
          <c:x val="1.7494807924567514E-2"/>
          <c:y val="1.1255633910063938E-2"/>
        </c:manualLayout>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Sheet1!$I$65</c:f>
              <c:strCache>
                <c:ptCount val="1"/>
                <c:pt idx="0">
                  <c:v>Честота на рецидив: 1 - най-чест; 6-най-рядък</c:v>
                </c:pt>
              </c:strCache>
            </c:strRef>
          </c:tx>
          <c:spPr>
            <a:gradFill>
              <a:gsLst>
                <a:gs pos="100000">
                  <a:schemeClr val="accent1">
                    <a:alpha val="0"/>
                  </a:schemeClr>
                </a:gs>
                <a:gs pos="50000">
                  <a:schemeClr val="accent1"/>
                </a:gs>
              </a:gsLst>
              <a:lin ang="5400000" scaled="0"/>
            </a:gradFill>
            <a:ln>
              <a:noFill/>
            </a:ln>
            <a:effectLst/>
            <a:sp3d/>
          </c:spPr>
          <c:invertIfNegative val="0"/>
          <c:val>
            <c:numRef>
              <c:f>Sheet1!$E$76:$E$81</c:f>
              <c:numCache>
                <c:formatCode>General</c:formatCode>
                <c:ptCount val="6"/>
                <c:pt idx="0">
                  <c:v>1</c:v>
                </c:pt>
                <c:pt idx="1">
                  <c:v>2</c:v>
                </c:pt>
                <c:pt idx="2">
                  <c:v>3</c:v>
                </c:pt>
                <c:pt idx="3">
                  <c:v>4</c:v>
                </c:pt>
                <c:pt idx="4">
                  <c:v>5</c:v>
                </c:pt>
                <c:pt idx="5">
                  <c:v>6</c:v>
                </c:pt>
              </c:numCache>
            </c:numRef>
          </c:val>
        </c:ser>
        <c:ser>
          <c:idx val="1"/>
          <c:order val="1"/>
          <c:tx>
            <c:strRef>
              <c:f>Sheet1!$I$66</c:f>
              <c:strCache>
                <c:ptCount val="1"/>
                <c:pt idx="0">
                  <c:v>Брой респонденти</c:v>
                </c:pt>
              </c:strCache>
            </c:strRef>
          </c:tx>
          <c:spPr>
            <a:gradFill>
              <a:gsLst>
                <a:gs pos="100000">
                  <a:schemeClr val="accent2">
                    <a:alpha val="0"/>
                  </a:schemeClr>
                </a:gs>
                <a:gs pos="50000">
                  <a:schemeClr val="accent2"/>
                </a:gs>
              </a:gsLst>
              <a:lin ang="5400000" scaled="0"/>
            </a:gradFill>
            <a:ln>
              <a:noFill/>
            </a:ln>
            <a:effectLst/>
            <a:sp3d/>
          </c:spPr>
          <c:invertIfNegative val="0"/>
          <c:dLbls>
            <c:dLbl>
              <c:idx val="1"/>
              <c:layout>
                <c:manualLayout>
                  <c:x val="0"/>
                  <c:y val="4.8560309498686498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dLbl>
              <c:idx val="2"/>
              <c:layout>
                <c:manualLayout>
                  <c:x val="7.3239439218877799E-3"/>
                  <c:y val="-8.0933849164477652E-3"/>
                </c:manualLayout>
              </c:layout>
              <c:tx>
                <c:rich>
                  <a:bodyPr/>
                  <a:lstStyle/>
                  <a:p>
                    <a:r>
                      <a:rPr lang="en-US" dirty="0" smtClean="0"/>
                      <a:t>3</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0"/>
                  <c:y val="4.8560309498686498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dLbl>
              <c:idx val="4"/>
              <c:layout>
                <c:manualLayout>
                  <c:x val="0"/>
                  <c:y val="5.0583655727798438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dLbl>
              <c:idx val="5"/>
              <c:layout>
                <c:manualLayout>
                  <c:x val="0"/>
                  <c:y val="5.0583655727798438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Sheet1!$F$76:$F$81</c:f>
              <c:numCache>
                <c:formatCode>General</c:formatCode>
                <c:ptCount val="6"/>
                <c:pt idx="0">
                  <c:v>0</c:v>
                </c:pt>
                <c:pt idx="1">
                  <c:v>8</c:v>
                </c:pt>
                <c:pt idx="2">
                  <c:v>2</c:v>
                </c:pt>
                <c:pt idx="3">
                  <c:v>6</c:v>
                </c:pt>
                <c:pt idx="4">
                  <c:v>35</c:v>
                </c:pt>
                <c:pt idx="5">
                  <c:v>18</c:v>
                </c:pt>
              </c:numCache>
            </c:numRef>
          </c:val>
        </c:ser>
        <c:dLbls>
          <c:showLegendKey val="0"/>
          <c:showVal val="0"/>
          <c:showCatName val="0"/>
          <c:showSerName val="0"/>
          <c:showPercent val="0"/>
          <c:showBubbleSize val="0"/>
        </c:dLbls>
        <c:gapWidth val="150"/>
        <c:gapDepth val="0"/>
        <c:shape val="box"/>
        <c:axId val="186761888"/>
        <c:axId val="186762448"/>
        <c:axId val="0"/>
      </c:bar3DChart>
      <c:catAx>
        <c:axId val="186761888"/>
        <c:scaling>
          <c:orientation val="minMax"/>
        </c:scaling>
        <c:delete val="0"/>
        <c:axPos val="b"/>
        <c:title>
          <c:tx>
            <c:rich>
              <a:bodyPr rot="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r>
                  <a:rPr lang="bg-BG" sz="2000" b="1"/>
                  <a:t>Честота на рецидива</a:t>
                </a:r>
                <a:endParaRPr lang="en-GB" sz="2000" b="1"/>
              </a:p>
            </c:rich>
          </c:tx>
          <c:overlay val="0"/>
          <c:spPr>
            <a:noFill/>
            <a:ln>
              <a:noFill/>
            </a:ln>
            <a:effectLst/>
          </c:spPr>
        </c:title>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186762448"/>
        <c:crosses val="autoZero"/>
        <c:auto val="1"/>
        <c:lblAlgn val="ctr"/>
        <c:lblOffset val="100"/>
        <c:noMultiLvlLbl val="0"/>
      </c:catAx>
      <c:valAx>
        <c:axId val="186762448"/>
        <c:scaling>
          <c:orientation val="minMax"/>
        </c:scaling>
        <c:delete val="0"/>
        <c:axPos val="l"/>
        <c:majorGridlines>
          <c:spPr>
            <a:ln w="9525" cap="flat" cmpd="sng" algn="ctr">
              <a:solidFill>
                <a:schemeClr val="tx1">
                  <a:lumMod val="5000"/>
                  <a:lumOff val="95000"/>
                </a:schemeClr>
              </a:solidFill>
              <a:round/>
            </a:ln>
            <a:effectLst/>
          </c:spPr>
        </c:majorGridlines>
        <c:title>
          <c:tx>
            <c:rich>
              <a:bodyPr rot="-540000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r>
                  <a:rPr lang="bg-BG" sz="2000" b="1"/>
                  <a:t>Брой респонденти</a:t>
                </a:r>
                <a:endParaRPr lang="en-GB" sz="2000" b="1"/>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1867618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bg-BG"/>
        </a:p>
      </c:txPr>
    </c:legend>
    <c:plotVisOnly val="1"/>
    <c:dispBlanksAs val="gap"/>
    <c:showDLblsOverMax val="0"/>
  </c:chart>
  <c:spPr>
    <a:noFill/>
    <a:ln>
      <a:noFill/>
    </a:ln>
    <a:effectLst/>
  </c:spPr>
  <c:txPr>
    <a:bodyPr/>
    <a:lstStyle/>
    <a:p>
      <a:pPr>
        <a:defRPr/>
      </a:pPr>
      <a:endParaRPr lang="bg-BG"/>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2000" b="1" i="0" u="none" strike="noStrike" kern="1200" cap="all" spc="50" baseline="0">
                <a:solidFill>
                  <a:schemeClr val="tx1">
                    <a:lumMod val="65000"/>
                    <a:lumOff val="35000"/>
                  </a:schemeClr>
                </a:solidFill>
                <a:latin typeface="+mn-lt"/>
                <a:ea typeface="+mn-ea"/>
                <a:cs typeface="+mn-cs"/>
              </a:defRPr>
            </a:pPr>
            <a:r>
              <a:rPr lang="bg-BG" sz="2000"/>
              <a:t>5.Въз основа на Вашия опит как бихте подредили извършителите на следните категории престъпления според честотата на рецидива?</a:t>
            </a:r>
          </a:p>
          <a:p>
            <a:pPr algn="l">
              <a:defRPr sz="2000" b="1" i="0" u="none" strike="noStrike" kern="1200" cap="all" spc="50" baseline="0">
                <a:solidFill>
                  <a:schemeClr val="tx1">
                    <a:lumMod val="65000"/>
                    <a:lumOff val="35000"/>
                  </a:schemeClr>
                </a:solidFill>
                <a:latin typeface="+mn-lt"/>
                <a:ea typeface="+mn-ea"/>
                <a:cs typeface="+mn-cs"/>
              </a:defRPr>
            </a:pPr>
            <a:r>
              <a:rPr lang="bg-BG" sz="2000"/>
              <a:t>(непредпазливи пътно - транспортни престъпления)</a:t>
            </a:r>
            <a:endParaRPr lang="en-GB" sz="2000"/>
          </a:p>
        </c:rich>
      </c:tx>
      <c:layout>
        <c:manualLayout>
          <c:xMode val="edge"/>
          <c:yMode val="edge"/>
          <c:x val="2.8565944881889776E-2"/>
          <c:y val="1.1628744547309153E-2"/>
        </c:manualLayout>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Sheet1!$I$65</c:f>
              <c:strCache>
                <c:ptCount val="1"/>
                <c:pt idx="0">
                  <c:v>Честота на рецидив: 1 - най-чест; 6-най-рядък</c:v>
                </c:pt>
              </c:strCache>
            </c:strRef>
          </c:tx>
          <c:spPr>
            <a:gradFill>
              <a:gsLst>
                <a:gs pos="100000">
                  <a:schemeClr val="accent1">
                    <a:alpha val="0"/>
                  </a:schemeClr>
                </a:gs>
                <a:gs pos="50000">
                  <a:schemeClr val="accent1"/>
                </a:gs>
              </a:gsLst>
              <a:lin ang="5400000" scaled="0"/>
            </a:gradFill>
            <a:ln>
              <a:noFill/>
            </a:ln>
            <a:effectLst/>
            <a:sp3d/>
          </c:spPr>
          <c:invertIfNegative val="0"/>
          <c:val>
            <c:numRef>
              <c:f>Sheet1!$E$84:$E$89</c:f>
              <c:numCache>
                <c:formatCode>General</c:formatCode>
                <c:ptCount val="6"/>
                <c:pt idx="0">
                  <c:v>1</c:v>
                </c:pt>
                <c:pt idx="1">
                  <c:v>2</c:v>
                </c:pt>
                <c:pt idx="2">
                  <c:v>3</c:v>
                </c:pt>
                <c:pt idx="3">
                  <c:v>4</c:v>
                </c:pt>
                <c:pt idx="4">
                  <c:v>5</c:v>
                </c:pt>
                <c:pt idx="5">
                  <c:v>6</c:v>
                </c:pt>
              </c:numCache>
            </c:numRef>
          </c:val>
        </c:ser>
        <c:ser>
          <c:idx val="1"/>
          <c:order val="1"/>
          <c:tx>
            <c:strRef>
              <c:f>Sheet1!$I$66</c:f>
              <c:strCache>
                <c:ptCount val="1"/>
                <c:pt idx="0">
                  <c:v>Брой респонденти</c:v>
                </c:pt>
              </c:strCache>
            </c:strRef>
          </c:tx>
          <c:spPr>
            <a:gradFill>
              <a:gsLst>
                <a:gs pos="100000">
                  <a:schemeClr val="accent2">
                    <a:alpha val="0"/>
                  </a:schemeClr>
                </a:gs>
                <a:gs pos="50000">
                  <a:schemeClr val="accent2"/>
                </a:gs>
              </a:gsLst>
              <a:lin ang="5400000" scaled="0"/>
            </a:gradFill>
            <a:ln>
              <a:noFill/>
            </a:ln>
            <a:effectLst/>
            <a:sp3d/>
          </c:spPr>
          <c:invertIfNegative val="0"/>
          <c:dLbls>
            <c:dLbl>
              <c:idx val="1"/>
              <c:layout>
                <c:manualLayout>
                  <c:x val="5.8591551375102189E-3"/>
                  <c:y val="0"/>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5.8591551375102189E-3"/>
                  <c:y val="-1.0116731145559688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0"/>
                  <c:y val="5.0583655727798438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dLbl>
              <c:idx val="4"/>
              <c:layout>
                <c:manualLayout>
                  <c:x val="0"/>
                  <c:y val="4.8560309498686498E-2"/>
                </c:manualLayout>
              </c:layout>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extLst>
                <c:ext xmlns:c15="http://schemas.microsoft.com/office/drawing/2012/chart" uri="{CE6537A1-D6FC-4f65-9D91-7224C49458BB}"/>
              </c:extLst>
            </c:dLbl>
            <c:dLbl>
              <c:idx val="5"/>
              <c:layout>
                <c:manualLayout>
                  <c:x val="0"/>
                  <c:y val="4.8560309498686498E-2"/>
                </c:manualLayout>
              </c:layout>
              <c:tx>
                <c:rich>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r>
                      <a:rPr lang="en-US" dirty="0" smtClean="0"/>
                      <a:t>46</a:t>
                    </a:r>
                    <a:endParaRPr lang="en-US"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Sheet1!$F$84:$F$89</c:f>
              <c:numCache>
                <c:formatCode>General</c:formatCode>
                <c:ptCount val="6"/>
                <c:pt idx="0">
                  <c:v>0</c:v>
                </c:pt>
                <c:pt idx="1">
                  <c:v>1</c:v>
                </c:pt>
                <c:pt idx="2">
                  <c:v>2</c:v>
                </c:pt>
                <c:pt idx="3">
                  <c:v>7</c:v>
                </c:pt>
                <c:pt idx="4">
                  <c:v>7</c:v>
                </c:pt>
                <c:pt idx="5">
                  <c:v>45</c:v>
                </c:pt>
              </c:numCache>
            </c:numRef>
          </c:val>
        </c:ser>
        <c:dLbls>
          <c:showLegendKey val="0"/>
          <c:showVal val="0"/>
          <c:showCatName val="0"/>
          <c:showSerName val="0"/>
          <c:showPercent val="0"/>
          <c:showBubbleSize val="0"/>
        </c:dLbls>
        <c:gapWidth val="150"/>
        <c:gapDepth val="0"/>
        <c:shape val="box"/>
        <c:axId val="177955296"/>
        <c:axId val="177955856"/>
        <c:axId val="0"/>
      </c:bar3DChart>
      <c:catAx>
        <c:axId val="177955296"/>
        <c:scaling>
          <c:orientation val="minMax"/>
        </c:scaling>
        <c:delete val="0"/>
        <c:axPos val="b"/>
        <c:title>
          <c:tx>
            <c:rich>
              <a:bodyPr rot="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r>
                  <a:rPr lang="bg-BG" sz="2000" b="1"/>
                  <a:t>Честота на рецидива</a:t>
                </a:r>
                <a:endParaRPr lang="en-GB" sz="2000" b="1"/>
              </a:p>
            </c:rich>
          </c:tx>
          <c:overlay val="0"/>
          <c:spPr>
            <a:noFill/>
            <a:ln>
              <a:noFill/>
            </a:ln>
            <a:effectLst/>
          </c:spPr>
        </c:title>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177955856"/>
        <c:crosses val="autoZero"/>
        <c:auto val="1"/>
        <c:lblAlgn val="ctr"/>
        <c:lblOffset val="100"/>
        <c:noMultiLvlLbl val="0"/>
      </c:catAx>
      <c:valAx>
        <c:axId val="177955856"/>
        <c:scaling>
          <c:orientation val="minMax"/>
        </c:scaling>
        <c:delete val="0"/>
        <c:axPos val="l"/>
        <c:majorGridlines>
          <c:spPr>
            <a:ln w="9525" cap="flat" cmpd="sng" algn="ctr">
              <a:solidFill>
                <a:schemeClr val="tx1">
                  <a:lumMod val="5000"/>
                  <a:lumOff val="95000"/>
                </a:schemeClr>
              </a:solidFill>
              <a:round/>
            </a:ln>
            <a:effectLst/>
          </c:spPr>
        </c:majorGridlines>
        <c:title>
          <c:tx>
            <c:rich>
              <a:bodyPr rot="-540000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r>
                  <a:rPr lang="bg-BG" sz="2000" b="1"/>
                  <a:t>Брой респонденти</a:t>
                </a:r>
                <a:endParaRPr lang="en-GB" sz="2000" b="1"/>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177955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bg-BG"/>
        </a:p>
      </c:txPr>
    </c:legend>
    <c:plotVisOnly val="1"/>
    <c:dispBlanksAs val="gap"/>
    <c:showDLblsOverMax val="0"/>
  </c:chart>
  <c:spPr>
    <a:noFill/>
    <a:ln>
      <a:noFill/>
    </a:ln>
    <a:effectLst/>
  </c:spPr>
  <c:txPr>
    <a:bodyPr/>
    <a:lstStyle/>
    <a:p>
      <a:pPr>
        <a:defRPr/>
      </a:pPr>
      <a:endParaRPr lang="bg-BG"/>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2000" b="1" i="0" u="none" strike="noStrike" kern="1200" cap="all" spc="50" baseline="0">
                <a:solidFill>
                  <a:schemeClr val="tx1">
                    <a:lumMod val="65000"/>
                    <a:lumOff val="35000"/>
                  </a:schemeClr>
                </a:solidFill>
                <a:latin typeface="+mn-lt"/>
                <a:ea typeface="+mn-ea"/>
                <a:cs typeface="+mn-cs"/>
              </a:defRPr>
            </a:pPr>
            <a:r>
              <a:rPr lang="bg-BG" sz="2000"/>
              <a:t>5. Въз основа на Вашия опит как бихте подредили извършителите на следните категории престъпления според честотата на рецидива?</a:t>
            </a:r>
          </a:p>
          <a:p>
            <a:pPr algn="l">
              <a:defRPr sz="2000" b="1" i="0" u="none" strike="noStrike" kern="1200" cap="all" spc="50" baseline="0">
                <a:solidFill>
                  <a:schemeClr val="tx1">
                    <a:lumMod val="65000"/>
                    <a:lumOff val="35000"/>
                  </a:schemeClr>
                </a:solidFill>
                <a:latin typeface="+mn-lt"/>
                <a:ea typeface="+mn-ea"/>
                <a:cs typeface="+mn-cs"/>
              </a:defRPr>
            </a:pPr>
            <a:r>
              <a:rPr lang="bg-BG" sz="2000"/>
              <a:t>(Сексуални Престъпления)</a:t>
            </a:r>
            <a:endParaRPr lang="en-GB" sz="2000"/>
          </a:p>
        </c:rich>
      </c:tx>
      <c:layout>
        <c:manualLayout>
          <c:xMode val="edge"/>
          <c:yMode val="edge"/>
          <c:x val="2.4325590167400744E-2"/>
          <c:y val="2.108763277510229E-2"/>
        </c:manualLayout>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v>Честота на рецидив: 1 - най-чест; 6- най-рядък</c:v>
          </c:tx>
          <c:spPr>
            <a:gradFill>
              <a:gsLst>
                <a:gs pos="100000">
                  <a:schemeClr val="accent1">
                    <a:alpha val="0"/>
                  </a:schemeClr>
                </a:gs>
                <a:gs pos="50000">
                  <a:schemeClr val="accent1"/>
                </a:gs>
              </a:gsLst>
              <a:lin ang="5400000" scaled="0"/>
            </a:gradFill>
            <a:ln>
              <a:noFill/>
            </a:ln>
            <a:effectLst/>
            <a:sp3d/>
          </c:spPr>
          <c:invertIfNegative val="0"/>
          <c:val>
            <c:numRef>
              <c:f>Sheet1!$E$62:$E$67</c:f>
              <c:numCache>
                <c:formatCode>General</c:formatCode>
                <c:ptCount val="6"/>
                <c:pt idx="0">
                  <c:v>1</c:v>
                </c:pt>
                <c:pt idx="1">
                  <c:v>2</c:v>
                </c:pt>
                <c:pt idx="2">
                  <c:v>3</c:v>
                </c:pt>
                <c:pt idx="3">
                  <c:v>4</c:v>
                </c:pt>
                <c:pt idx="4">
                  <c:v>5</c:v>
                </c:pt>
                <c:pt idx="5">
                  <c:v>6</c:v>
                </c:pt>
              </c:numCache>
            </c:numRef>
          </c:val>
        </c:ser>
        <c:ser>
          <c:idx val="1"/>
          <c:order val="1"/>
          <c:tx>
            <c:v>Брой респонденти</c:v>
          </c:tx>
          <c:spPr>
            <a:gradFill>
              <a:gsLst>
                <a:gs pos="100000">
                  <a:schemeClr val="accent2">
                    <a:alpha val="0"/>
                  </a:schemeClr>
                </a:gs>
                <a:gs pos="50000">
                  <a:schemeClr val="accent2"/>
                </a:gs>
              </a:gsLst>
              <a:lin ang="5400000" scaled="0"/>
            </a:gradFill>
            <a:ln>
              <a:noFill/>
            </a:ln>
            <a:effectLst/>
            <a:sp3d/>
          </c:spPr>
          <c:invertIfNegative val="0"/>
          <c:dLbls>
            <c:dLbl>
              <c:idx val="0"/>
              <c:layout>
                <c:manualLayout>
                  <c:x val="0"/>
                  <c:y val="4.2490270811350775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0"/>
                  <c:y val="4.8560309498686408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0"/>
                  <c:y val="4.8560309498686498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0"/>
                  <c:y val="4.8560309498686498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0"/>
                  <c:y val="5.0583655727798382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0"/>
                  <c:y val="5.058365572779843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mn-lt"/>
                    <a:ea typeface="+mn-ea"/>
                    <a:cs typeface="+mn-cs"/>
                  </a:defRPr>
                </a:pPr>
                <a:endParaRPr lang="bg-B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Sheet1!$F$62:$F$67</c:f>
              <c:numCache>
                <c:formatCode>General</c:formatCode>
                <c:ptCount val="6"/>
                <c:pt idx="0">
                  <c:v>4</c:v>
                </c:pt>
                <c:pt idx="1">
                  <c:v>9</c:v>
                </c:pt>
                <c:pt idx="2">
                  <c:v>16</c:v>
                </c:pt>
                <c:pt idx="3">
                  <c:v>19</c:v>
                </c:pt>
                <c:pt idx="4">
                  <c:v>10</c:v>
                </c:pt>
                <c:pt idx="5">
                  <c:v>5</c:v>
                </c:pt>
              </c:numCache>
            </c:numRef>
          </c:val>
        </c:ser>
        <c:dLbls>
          <c:showLegendKey val="0"/>
          <c:showVal val="0"/>
          <c:showCatName val="0"/>
          <c:showSerName val="0"/>
          <c:showPercent val="0"/>
          <c:showBubbleSize val="0"/>
        </c:dLbls>
        <c:gapWidth val="150"/>
        <c:gapDepth val="0"/>
        <c:shape val="box"/>
        <c:axId val="259069040"/>
        <c:axId val="259069600"/>
        <c:axId val="0"/>
      </c:bar3DChart>
      <c:catAx>
        <c:axId val="259069040"/>
        <c:scaling>
          <c:orientation val="minMax"/>
        </c:scaling>
        <c:delete val="0"/>
        <c:axPos val="b"/>
        <c:title>
          <c:tx>
            <c:rich>
              <a:bodyPr rot="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r>
                  <a:rPr lang="bg-BG" sz="2000" b="1"/>
                  <a:t>Честота на рецидива</a:t>
                </a:r>
                <a:endParaRPr lang="en-GB" sz="2000" b="1"/>
              </a:p>
            </c:rich>
          </c:tx>
          <c:overlay val="0"/>
          <c:spPr>
            <a:noFill/>
            <a:ln>
              <a:noFill/>
            </a:ln>
            <a:effectLst/>
          </c:spPr>
        </c:title>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259069600"/>
        <c:crosses val="autoZero"/>
        <c:auto val="1"/>
        <c:lblAlgn val="ctr"/>
        <c:lblOffset val="100"/>
        <c:noMultiLvlLbl val="0"/>
      </c:catAx>
      <c:valAx>
        <c:axId val="259069600"/>
        <c:scaling>
          <c:orientation val="minMax"/>
        </c:scaling>
        <c:delete val="0"/>
        <c:axPos val="l"/>
        <c:majorGridlines>
          <c:spPr>
            <a:ln w="9525" cap="flat" cmpd="sng" algn="ctr">
              <a:solidFill>
                <a:schemeClr val="tx1">
                  <a:lumMod val="5000"/>
                  <a:lumOff val="95000"/>
                </a:schemeClr>
              </a:solidFill>
              <a:round/>
            </a:ln>
            <a:effectLst/>
          </c:spPr>
        </c:majorGridlines>
        <c:title>
          <c:tx>
            <c:rich>
              <a:bodyPr rot="-540000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r>
                  <a:rPr lang="bg-BG" sz="2000" b="1"/>
                  <a:t>Брой респонденти</a:t>
                </a:r>
                <a:endParaRPr lang="en-GB" sz="2000" b="1"/>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25906904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bg-BG"/>
          </a:p>
        </c:txPr>
      </c:legendEntry>
      <c:legendEntry>
        <c:idx val="1"/>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bg-BG"/>
          </a:p>
        </c:txPr>
      </c:legendEntry>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bg-BG"/>
        </a:p>
      </c:txPr>
    </c:legend>
    <c:plotVisOnly val="1"/>
    <c:dispBlanksAs val="gap"/>
    <c:showDLblsOverMax val="0"/>
  </c:chart>
  <c:spPr>
    <a:noFill/>
    <a:ln>
      <a:noFill/>
    </a:ln>
    <a:effectLst/>
  </c:spPr>
  <c:txPr>
    <a:bodyPr/>
    <a:lstStyle/>
    <a:p>
      <a:pPr>
        <a:defRPr/>
      </a:pPr>
      <a:endParaRPr lang="bg-BG"/>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93">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tx1"/>
    </cs:fontRef>
    <cs:spPr>
      <a:gradFill>
        <a:gsLst>
          <a:gs pos="100000">
            <a:schemeClr val="phClr">
              <a:alpha val="0"/>
            </a:schemeClr>
          </a:gs>
          <a:gs pos="50000">
            <a:schemeClr val="phClr"/>
          </a:gs>
        </a:gsLst>
        <a:lin ang="5400000" scaled="0"/>
      </a:gradFill>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3">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tx1"/>
    </cs:fontRef>
    <cs:spPr>
      <a:gradFill>
        <a:gsLst>
          <a:gs pos="100000">
            <a:schemeClr val="phClr">
              <a:alpha val="0"/>
            </a:schemeClr>
          </a:gs>
          <a:gs pos="50000">
            <a:schemeClr val="phClr"/>
          </a:gs>
        </a:gsLst>
        <a:lin ang="5400000" scaled="0"/>
      </a:gradFill>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93">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tx1"/>
    </cs:fontRef>
    <cs:spPr>
      <a:gradFill>
        <a:gsLst>
          <a:gs pos="100000">
            <a:schemeClr val="phClr">
              <a:alpha val="0"/>
            </a:schemeClr>
          </a:gs>
          <a:gs pos="50000">
            <a:schemeClr val="phClr"/>
          </a:gs>
        </a:gsLst>
        <a:lin ang="5400000" scaled="0"/>
      </a:gradFill>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C510B032-90B9-4550-80A8-9D094CC5F002}" type="datetimeFigureOut">
              <a:rPr lang="bg-BG" smtClean="0"/>
              <a:t>12.7.2013 г.</a:t>
            </a:fld>
            <a:endParaRPr lang="bg-BG"/>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DDCCBBFD-36B9-47F8-A99F-C6C5AAF0034C}" type="slidenum">
              <a:rPr lang="bg-BG" smtClean="0"/>
              <a:t>‹#›</a:t>
            </a:fld>
            <a:endParaRPr lang="bg-BG"/>
          </a:p>
        </p:txBody>
      </p:sp>
    </p:spTree>
    <p:extLst>
      <p:ext uri="{BB962C8B-B14F-4D97-AF65-F5344CB8AC3E}">
        <p14:creationId xmlns:p14="http://schemas.microsoft.com/office/powerpoint/2010/main" val="2439581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bg-BG" dirty="0" smtClean="0"/>
              <a:t>Рецидивът</a:t>
            </a:r>
            <a:r>
              <a:rPr lang="bg-BG" baseline="0" dirty="0" smtClean="0"/>
              <a:t> възниква в изпитателния срок между 3 и 12 месеца след освобождаването, като в най-голяма степен зависи от започването на работа и не зависи от постановяването на мерки за пробационен надзор. Много важен извод е потвърждаването на охранителния характер на изпитателния срок сам по себе си. Спокойното му изтичане стабилизира извод за завършила ресоциализация на осъдения и овладян рецидивен риск.</a:t>
            </a:r>
            <a:endParaRPr lang="bg-BG" dirty="0"/>
          </a:p>
        </p:txBody>
      </p:sp>
      <p:sp>
        <p:nvSpPr>
          <p:cNvPr id="4" name="Slide Number Placeholder 3"/>
          <p:cNvSpPr>
            <a:spLocks noGrp="1"/>
          </p:cNvSpPr>
          <p:nvPr>
            <p:ph type="sldNum" sz="quarter" idx="10"/>
          </p:nvPr>
        </p:nvSpPr>
        <p:spPr/>
        <p:txBody>
          <a:bodyPr/>
          <a:lstStyle/>
          <a:p>
            <a:fld id="{DDCCBBFD-36B9-47F8-A99F-C6C5AAF0034C}" type="slidenum">
              <a:rPr lang="bg-BG" smtClean="0"/>
              <a:t>4</a:t>
            </a:fld>
            <a:endParaRPr lang="bg-BG"/>
          </a:p>
        </p:txBody>
      </p:sp>
    </p:spTree>
    <p:extLst>
      <p:ext uri="{BB962C8B-B14F-4D97-AF65-F5344CB8AC3E}">
        <p14:creationId xmlns:p14="http://schemas.microsoft.com/office/powerpoint/2010/main" val="3132634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bg-BG" dirty="0" smtClean="0"/>
              <a:t>Анализът на резултатите потвърждава резултати от обективни изследвания на рецидива. Най-висок според</a:t>
            </a:r>
            <a:r>
              <a:rPr lang="bg-BG" baseline="0" dirty="0" smtClean="0"/>
              <a:t> съдиите е рискът при извършителите на кражби, следвани от грабежите. Оттук следва, че користната мотивация се приема за особено стабилна и трудно податлива на корекционни влияния, поради което целите на наказанието изглежда в най-малка степен се постигат при тези видове престъпления. </a:t>
            </a:r>
          </a:p>
          <a:p>
            <a:r>
              <a:rPr lang="bg-BG" baseline="0" dirty="0" smtClean="0"/>
              <a:t>На по-заден план следват престъпленията с водещ елемент насилие срещу личността, като сред тях с по-висок риск от рецидив са извършителите на телесни повреди и с по-нисък – тези на умишлени убийства.</a:t>
            </a:r>
          </a:p>
          <a:p>
            <a:r>
              <a:rPr lang="bg-BG" baseline="0" dirty="0" smtClean="0"/>
              <a:t>Най-нисък според съдиите е рискът от рецидив при непредпазливите пътнотранспортни престъпления.</a:t>
            </a:r>
          </a:p>
          <a:p>
            <a:r>
              <a:rPr lang="bg-BG" baseline="0" dirty="0" smtClean="0"/>
              <a:t>Въпреки това, сред съдиите, които действително гледат производства по чл. 70 и сл. от НК, картината на рецидива е различна. Непредпазливите пътнотранспортни престъпления изпреварват умишлените убийства, а сексуалните престъпления се конкурират с телесните повреди и грабежа.</a:t>
            </a:r>
          </a:p>
          <a:p>
            <a:r>
              <a:rPr lang="bg-BG" baseline="0" dirty="0" smtClean="0"/>
              <a:t>Анализът позволява да се очертаят някои стереотипни нагласи, които в по-голяма степен са разпространени сред съдии, които не прилагат условното предсрочно освобождаване и които свързват динамиката на рецидивния риск с обществената опасност на деянието, а не с устойчивостта на криминалната мотивация.</a:t>
            </a:r>
            <a:endParaRPr lang="bg-BG" dirty="0"/>
          </a:p>
        </p:txBody>
      </p:sp>
      <p:sp>
        <p:nvSpPr>
          <p:cNvPr id="4" name="Slide Number Placeholder 3"/>
          <p:cNvSpPr>
            <a:spLocks noGrp="1"/>
          </p:cNvSpPr>
          <p:nvPr>
            <p:ph type="sldNum" sz="quarter" idx="10"/>
          </p:nvPr>
        </p:nvSpPr>
        <p:spPr/>
        <p:txBody>
          <a:bodyPr/>
          <a:lstStyle/>
          <a:p>
            <a:fld id="{DDCCBBFD-36B9-47F8-A99F-C6C5AAF0034C}" type="slidenum">
              <a:rPr lang="bg-BG" smtClean="0"/>
              <a:t>5</a:t>
            </a:fld>
            <a:endParaRPr lang="bg-BG"/>
          </a:p>
        </p:txBody>
      </p:sp>
    </p:spTree>
    <p:extLst>
      <p:ext uri="{BB962C8B-B14F-4D97-AF65-F5344CB8AC3E}">
        <p14:creationId xmlns:p14="http://schemas.microsoft.com/office/powerpoint/2010/main" val="2595040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DDCCBBFD-36B9-47F8-A99F-C6C5AAF0034C}" type="slidenum">
              <a:rPr lang="bg-BG" smtClean="0"/>
              <a:t>9</a:t>
            </a:fld>
            <a:endParaRPr lang="bg-BG"/>
          </a:p>
        </p:txBody>
      </p:sp>
    </p:spTree>
    <p:extLst>
      <p:ext uri="{BB962C8B-B14F-4D97-AF65-F5344CB8AC3E}">
        <p14:creationId xmlns:p14="http://schemas.microsoft.com/office/powerpoint/2010/main" val="1685491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bg-BG" dirty="0" smtClean="0"/>
              <a:t>Нито един респондент не е поставил преценката си за УПО в зависимост от тежестта на извършеното (въпреки това един респондент е посочил този критерий при отговор на</a:t>
            </a:r>
            <a:r>
              <a:rPr lang="bg-BG" baseline="0" dirty="0" smtClean="0"/>
              <a:t> отворения въпрос). Това показва, че институтът ясно се разпознава от практиката като инструмент за последваща индивидуализация на отговорността при настъпване на нови обстоятелства, а не като инструмент за ревизия на влязлата в сила осъдителна присъда.</a:t>
            </a:r>
          </a:p>
          <a:p>
            <a:r>
              <a:rPr lang="bg-BG" baseline="0" dirty="0" smtClean="0"/>
              <a:t>Формалните критерии също не се предпочитат: цифров израз на рецидивния риск, препоръки на затвора, квалификация на извършеното (рецидивно престъпление)</a:t>
            </a:r>
          </a:p>
          <a:p>
            <a:r>
              <a:rPr lang="bg-BG" baseline="0" dirty="0" smtClean="0"/>
              <a:t>Съдийската гилдия се разграничава от ,,суеверия”, свързани с генерализирани отрицателни вярвания извън критериите за индивидуализация на отговорността: пълно недоверие в становището на затвора, пълно недоверие в поправянето на осъдения.</a:t>
            </a:r>
          </a:p>
          <a:p>
            <a:r>
              <a:rPr lang="bg-BG" baseline="0" dirty="0" smtClean="0"/>
              <a:t>Въпреки това, дълбинният анализ разколебава тези изводи. Системни вярвания са свързани с продължителността на остатъка и необходимостта от допълнителна охрана срещу рецидив чрез постановяване а мерки за пробационен надзор в изпитателния срок. Тези нагласи, които формират дял респонденти, почти равен на този, който задълбочено изследва приоритетно материалната предпоставка (поправяне), са индикатор, че съдът всъщност много трудно се доверява на преждевременното поправяне и на способността на осъдения да се справи сам с рецидивните рискове извън изолация.</a:t>
            </a:r>
          </a:p>
          <a:p>
            <a:r>
              <a:rPr lang="bg-BG" baseline="0" dirty="0" smtClean="0"/>
              <a:t> </a:t>
            </a:r>
            <a:endParaRPr lang="bg-BG" dirty="0"/>
          </a:p>
        </p:txBody>
      </p:sp>
      <p:sp>
        <p:nvSpPr>
          <p:cNvPr id="4" name="Slide Number Placeholder 3"/>
          <p:cNvSpPr>
            <a:spLocks noGrp="1"/>
          </p:cNvSpPr>
          <p:nvPr>
            <p:ph type="sldNum" sz="quarter" idx="10"/>
          </p:nvPr>
        </p:nvSpPr>
        <p:spPr/>
        <p:txBody>
          <a:bodyPr/>
          <a:lstStyle/>
          <a:p>
            <a:fld id="{DDCCBBFD-36B9-47F8-A99F-C6C5AAF0034C}" type="slidenum">
              <a:rPr lang="bg-BG" smtClean="0"/>
              <a:t>11</a:t>
            </a:fld>
            <a:endParaRPr lang="bg-BG"/>
          </a:p>
        </p:txBody>
      </p:sp>
    </p:spTree>
    <p:extLst>
      <p:ext uri="{BB962C8B-B14F-4D97-AF65-F5344CB8AC3E}">
        <p14:creationId xmlns:p14="http://schemas.microsoft.com/office/powerpoint/2010/main" val="762668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bg-BG" dirty="0" smtClean="0"/>
              <a:t>Водещ е акцентът върху необходимостта от комплексна преценка на случая, която</a:t>
            </a:r>
            <a:r>
              <a:rPr lang="bg-BG" baseline="0" dirty="0" smtClean="0"/>
              <a:t> отново потвърждава разбирането на практиката, че преценката за УПО представлява последваща инивидуализация на отговорността</a:t>
            </a:r>
            <a:endParaRPr lang="bg-BG" dirty="0"/>
          </a:p>
        </p:txBody>
      </p:sp>
      <p:sp>
        <p:nvSpPr>
          <p:cNvPr id="4" name="Slide Number Placeholder 3"/>
          <p:cNvSpPr>
            <a:spLocks noGrp="1"/>
          </p:cNvSpPr>
          <p:nvPr>
            <p:ph type="sldNum" sz="quarter" idx="10"/>
          </p:nvPr>
        </p:nvSpPr>
        <p:spPr/>
        <p:txBody>
          <a:bodyPr/>
          <a:lstStyle/>
          <a:p>
            <a:fld id="{DDCCBBFD-36B9-47F8-A99F-C6C5AAF0034C}" type="slidenum">
              <a:rPr lang="bg-BG" smtClean="0"/>
              <a:t>12</a:t>
            </a:fld>
            <a:endParaRPr lang="bg-BG"/>
          </a:p>
        </p:txBody>
      </p:sp>
    </p:spTree>
    <p:extLst>
      <p:ext uri="{BB962C8B-B14F-4D97-AF65-F5344CB8AC3E}">
        <p14:creationId xmlns:p14="http://schemas.microsoft.com/office/powerpoint/2010/main" val="3099607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dirty="0"/>
          </a:p>
        </p:txBody>
      </p:sp>
      <p:sp>
        <p:nvSpPr>
          <p:cNvPr id="4" name="Slide Number Placeholder 3"/>
          <p:cNvSpPr>
            <a:spLocks noGrp="1"/>
          </p:cNvSpPr>
          <p:nvPr>
            <p:ph type="sldNum" sz="quarter" idx="10"/>
          </p:nvPr>
        </p:nvSpPr>
        <p:spPr/>
        <p:txBody>
          <a:bodyPr/>
          <a:lstStyle/>
          <a:p>
            <a:fld id="{DDCCBBFD-36B9-47F8-A99F-C6C5AAF0034C}" type="slidenum">
              <a:rPr lang="bg-BG" smtClean="0"/>
              <a:t>14</a:t>
            </a:fld>
            <a:endParaRPr lang="bg-BG"/>
          </a:p>
        </p:txBody>
      </p:sp>
    </p:spTree>
    <p:extLst>
      <p:ext uri="{BB962C8B-B14F-4D97-AF65-F5344CB8AC3E}">
        <p14:creationId xmlns:p14="http://schemas.microsoft.com/office/powerpoint/2010/main" val="2551142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dirty="0"/>
          </a:p>
        </p:txBody>
      </p:sp>
      <p:sp>
        <p:nvSpPr>
          <p:cNvPr id="4" name="Slide Number Placeholder 3"/>
          <p:cNvSpPr>
            <a:spLocks noGrp="1"/>
          </p:cNvSpPr>
          <p:nvPr>
            <p:ph type="sldNum" sz="quarter" idx="10"/>
          </p:nvPr>
        </p:nvSpPr>
        <p:spPr/>
        <p:txBody>
          <a:bodyPr/>
          <a:lstStyle/>
          <a:p>
            <a:fld id="{DDCCBBFD-36B9-47F8-A99F-C6C5AAF0034C}" type="slidenum">
              <a:rPr lang="bg-BG" smtClean="0"/>
              <a:t>15</a:t>
            </a:fld>
            <a:endParaRPr lang="bg-BG"/>
          </a:p>
        </p:txBody>
      </p:sp>
    </p:spTree>
    <p:extLst>
      <p:ext uri="{BB962C8B-B14F-4D97-AF65-F5344CB8AC3E}">
        <p14:creationId xmlns:p14="http://schemas.microsoft.com/office/powerpoint/2010/main" val="3757805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DDCCBBFD-36B9-47F8-A99F-C6C5AAF0034C}" type="slidenum">
              <a:rPr lang="bg-BG" smtClean="0"/>
              <a:t>16</a:t>
            </a:fld>
            <a:endParaRPr lang="bg-BG"/>
          </a:p>
        </p:txBody>
      </p:sp>
    </p:spTree>
    <p:extLst>
      <p:ext uri="{BB962C8B-B14F-4D97-AF65-F5344CB8AC3E}">
        <p14:creationId xmlns:p14="http://schemas.microsoft.com/office/powerpoint/2010/main" val="24205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p>
            <a:fld id="{5EB9ACC2-3A86-4D28-8CD8-06AFA5F65853}" type="datetimeFigureOut">
              <a:rPr lang="bg-BG" smtClean="0"/>
              <a:pPr/>
              <a:t>12.7.2013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A884ECA-E6CD-4496-89E6-AB734D53FE8B}" type="slidenum">
              <a:rPr lang="bg-BG" smtClean="0"/>
              <a:pPr/>
              <a:t>‹#›</a:t>
            </a:fld>
            <a:endParaRPr lang="bg-BG"/>
          </a:p>
        </p:txBody>
      </p:sp>
    </p:spTree>
  </p:cSld>
  <p:clrMapOvr>
    <a:masterClrMapping/>
  </p:clrMapOvr>
  <p:transition spd="slow">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5EB9ACC2-3A86-4D28-8CD8-06AFA5F65853}" type="datetimeFigureOut">
              <a:rPr lang="bg-BG" smtClean="0"/>
              <a:pPr/>
              <a:t>12.7.2013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A884ECA-E6CD-4496-89E6-AB734D53FE8B}" type="slidenum">
              <a:rPr lang="bg-BG" smtClean="0"/>
              <a:pPr/>
              <a:t>‹#›</a:t>
            </a:fld>
            <a:endParaRPr lang="bg-BG"/>
          </a:p>
        </p:txBody>
      </p:sp>
    </p:spTree>
  </p:cSld>
  <p:clrMapOvr>
    <a:masterClrMapping/>
  </p:clrMapOvr>
  <p:transition spd="slow">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5EB9ACC2-3A86-4D28-8CD8-06AFA5F65853}" type="datetimeFigureOut">
              <a:rPr lang="bg-BG" smtClean="0"/>
              <a:pPr/>
              <a:t>12.7.2013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A884ECA-E6CD-4496-89E6-AB734D53FE8B}" type="slidenum">
              <a:rPr lang="bg-BG" smtClean="0"/>
              <a:pPr/>
              <a:t>‹#›</a:t>
            </a:fld>
            <a:endParaRPr lang="bg-BG"/>
          </a:p>
        </p:txBody>
      </p:sp>
    </p:spTree>
  </p:cSld>
  <p:clrMapOvr>
    <a:masterClrMapping/>
  </p:clrMapOvr>
  <p:transition spd="slow">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5EB9ACC2-3A86-4D28-8CD8-06AFA5F65853}" type="datetimeFigureOut">
              <a:rPr lang="bg-BG" smtClean="0"/>
              <a:pPr/>
              <a:t>12.7.2013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A884ECA-E6CD-4496-89E6-AB734D53FE8B}" type="slidenum">
              <a:rPr lang="bg-BG" smtClean="0"/>
              <a:pPr/>
              <a:t>‹#›</a:t>
            </a:fld>
            <a:endParaRPr lang="bg-BG"/>
          </a:p>
        </p:txBody>
      </p:sp>
    </p:spTree>
  </p:cSld>
  <p:clrMapOvr>
    <a:masterClrMapping/>
  </p:clrMapOvr>
  <p:transition spd="slow">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B9ACC2-3A86-4D28-8CD8-06AFA5F65853}" type="datetimeFigureOut">
              <a:rPr lang="bg-BG" smtClean="0"/>
              <a:pPr/>
              <a:t>12.7.2013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0A884ECA-E6CD-4496-89E6-AB734D53FE8B}" type="slidenum">
              <a:rPr lang="bg-BG" smtClean="0"/>
              <a:pPr/>
              <a:t>‹#›</a:t>
            </a:fld>
            <a:endParaRPr lang="bg-BG"/>
          </a:p>
        </p:txBody>
      </p:sp>
    </p:spTree>
  </p:cSld>
  <p:clrMapOvr>
    <a:masterClrMapping/>
  </p:clrMapOvr>
  <p:transition spd="slow">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p>
            <a:fld id="{5EB9ACC2-3A86-4D28-8CD8-06AFA5F65853}" type="datetimeFigureOut">
              <a:rPr lang="bg-BG" smtClean="0"/>
              <a:pPr/>
              <a:t>12.7.2013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0A884ECA-E6CD-4496-89E6-AB734D53FE8B}" type="slidenum">
              <a:rPr lang="bg-BG" smtClean="0"/>
              <a:pPr/>
              <a:t>‹#›</a:t>
            </a:fld>
            <a:endParaRPr lang="bg-BG"/>
          </a:p>
        </p:txBody>
      </p:sp>
    </p:spTree>
  </p:cSld>
  <p:clrMapOvr>
    <a:masterClrMapping/>
  </p:clrMapOvr>
  <p:transition spd="slow">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p>
            <a:fld id="{5EB9ACC2-3A86-4D28-8CD8-06AFA5F65853}" type="datetimeFigureOut">
              <a:rPr lang="bg-BG" smtClean="0"/>
              <a:pPr/>
              <a:t>12.7.2013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0A884ECA-E6CD-4496-89E6-AB734D53FE8B}" type="slidenum">
              <a:rPr lang="bg-BG" smtClean="0"/>
              <a:pPr/>
              <a:t>‹#›</a:t>
            </a:fld>
            <a:endParaRPr lang="bg-BG"/>
          </a:p>
        </p:txBody>
      </p:sp>
    </p:spTree>
  </p:cSld>
  <p:clrMapOvr>
    <a:masterClrMapping/>
  </p:clrMapOvr>
  <p:transition spd="slow">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p>
            <a:fld id="{5EB9ACC2-3A86-4D28-8CD8-06AFA5F65853}" type="datetimeFigureOut">
              <a:rPr lang="bg-BG" smtClean="0"/>
              <a:pPr/>
              <a:t>12.7.2013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0A884ECA-E6CD-4496-89E6-AB734D53FE8B}" type="slidenum">
              <a:rPr lang="bg-BG" smtClean="0"/>
              <a:pPr/>
              <a:t>‹#›</a:t>
            </a:fld>
            <a:endParaRPr lang="bg-BG"/>
          </a:p>
        </p:txBody>
      </p:sp>
    </p:spTree>
  </p:cSld>
  <p:clrMapOvr>
    <a:masterClrMapping/>
  </p:clrMapOvr>
  <p:transition spd="slow">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B9ACC2-3A86-4D28-8CD8-06AFA5F65853}" type="datetimeFigureOut">
              <a:rPr lang="bg-BG" smtClean="0"/>
              <a:pPr/>
              <a:t>12.7.2013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0A884ECA-E6CD-4496-89E6-AB734D53FE8B}" type="slidenum">
              <a:rPr lang="bg-BG" smtClean="0"/>
              <a:pPr/>
              <a:t>‹#›</a:t>
            </a:fld>
            <a:endParaRPr lang="bg-BG"/>
          </a:p>
        </p:txBody>
      </p:sp>
    </p:spTree>
  </p:cSld>
  <p:clrMapOvr>
    <a:masterClrMapping/>
  </p:clrMapOvr>
  <p:transition spd="slow">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B9ACC2-3A86-4D28-8CD8-06AFA5F65853}" type="datetimeFigureOut">
              <a:rPr lang="bg-BG" smtClean="0"/>
              <a:pPr/>
              <a:t>12.7.2013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0A884ECA-E6CD-4496-89E6-AB734D53FE8B}" type="slidenum">
              <a:rPr lang="bg-BG" smtClean="0"/>
              <a:pPr/>
              <a:t>‹#›</a:t>
            </a:fld>
            <a:endParaRPr lang="bg-BG"/>
          </a:p>
        </p:txBody>
      </p:sp>
    </p:spTree>
  </p:cSld>
  <p:clrMapOvr>
    <a:masterClrMapping/>
  </p:clrMapOvr>
  <p:transition spd="slow">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B9ACC2-3A86-4D28-8CD8-06AFA5F65853}" type="datetimeFigureOut">
              <a:rPr lang="bg-BG" smtClean="0"/>
              <a:pPr/>
              <a:t>12.7.2013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0A884ECA-E6CD-4496-89E6-AB734D53FE8B}" type="slidenum">
              <a:rPr lang="bg-BG" smtClean="0"/>
              <a:pPr/>
              <a:t>‹#›</a:t>
            </a:fld>
            <a:endParaRPr lang="bg-BG"/>
          </a:p>
        </p:txBody>
      </p:sp>
    </p:spTree>
  </p:cSld>
  <p:clrMapOvr>
    <a:masterClrMapping/>
  </p:clrMapOvr>
  <p:transition spd="slow">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EA9E0"/>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g-B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B9ACC2-3A86-4D28-8CD8-06AFA5F65853}" type="datetimeFigureOut">
              <a:rPr lang="bg-BG" smtClean="0"/>
              <a:pPr/>
              <a:t>12.7.2013 г.</a:t>
            </a:fld>
            <a:endParaRPr lang="bg-B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84ECA-E6CD-4496-89E6-AB734D53FE8B}" type="slidenum">
              <a:rPr lang="bg-BG" smtClean="0"/>
              <a:pPr/>
              <a:t>‹#›</a:t>
            </a:fld>
            <a:endParaRPr lang="bg-B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diamon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756" y="2267816"/>
            <a:ext cx="9036496" cy="1966718"/>
          </a:xfrm>
        </p:spPr>
        <p:txBody>
          <a:bodyPr>
            <a:noAutofit/>
          </a:bodyPr>
          <a:lstStyle/>
          <a:p>
            <a:pPr algn="r"/>
            <a:r>
              <a:rPr lang="bg-BG" sz="4000" b="1" dirty="0" smtClean="0">
                <a:solidFill>
                  <a:schemeClr val="accent1">
                    <a:lumMod val="75000"/>
                  </a:schemeClr>
                </a:solidFill>
                <a:latin typeface="Cambria" panose="02040503050406030204" pitchFamily="18" charset="0"/>
              </a:rPr>
              <a:t>УСЛОВНОТО ПРЕДСРОЧНО ОСВОБОЖДАВАНЕ: </a:t>
            </a:r>
            <a:br>
              <a:rPr lang="bg-BG" sz="4000" b="1" dirty="0" smtClean="0">
                <a:solidFill>
                  <a:schemeClr val="accent1">
                    <a:lumMod val="75000"/>
                  </a:schemeClr>
                </a:solidFill>
                <a:latin typeface="Cambria" panose="02040503050406030204" pitchFamily="18" charset="0"/>
              </a:rPr>
            </a:br>
            <a:r>
              <a:rPr lang="bg-BG" sz="4000" b="1" dirty="0" smtClean="0">
                <a:solidFill>
                  <a:schemeClr val="accent1">
                    <a:lumMod val="75000"/>
                  </a:schemeClr>
                </a:solidFill>
                <a:latin typeface="Cambria" panose="02040503050406030204" pitchFamily="18" charset="0"/>
              </a:rPr>
              <a:t>СЪДЕБНИ ПРАКТИКИ </a:t>
            </a:r>
            <a:r>
              <a:rPr lang="bg-BG" sz="4000" b="1" dirty="0" err="1" smtClean="0">
                <a:solidFill>
                  <a:schemeClr val="accent1">
                    <a:lumMod val="75000"/>
                  </a:schemeClr>
                </a:solidFill>
                <a:latin typeface="Cambria" panose="02040503050406030204" pitchFamily="18" charset="0"/>
              </a:rPr>
              <a:t>И</a:t>
            </a:r>
            <a:r>
              <a:rPr lang="bg-BG" sz="4000" b="1" dirty="0" smtClean="0">
                <a:solidFill>
                  <a:schemeClr val="accent1">
                    <a:lumMod val="75000"/>
                  </a:schemeClr>
                </a:solidFill>
                <a:latin typeface="Cambria" panose="02040503050406030204" pitchFamily="18" charset="0"/>
              </a:rPr>
              <a:t> НАГЛАСИ</a:t>
            </a:r>
            <a:r>
              <a:rPr lang="bg-BG" sz="4000" b="1" dirty="0" smtClean="0">
                <a:solidFill>
                  <a:schemeClr val="accent1">
                    <a:lumMod val="75000"/>
                  </a:schemeClr>
                </a:solidFill>
                <a:latin typeface="Monotype Corsiva" pitchFamily="66" charset="0"/>
              </a:rPr>
              <a:t/>
            </a:r>
            <a:br>
              <a:rPr lang="bg-BG" sz="4000" b="1" dirty="0" smtClean="0">
                <a:solidFill>
                  <a:schemeClr val="accent1">
                    <a:lumMod val="75000"/>
                  </a:schemeClr>
                </a:solidFill>
                <a:latin typeface="Monotype Corsiva" pitchFamily="66" charset="0"/>
              </a:rPr>
            </a:br>
            <a:endParaRPr lang="bg-BG" sz="4000" dirty="0">
              <a:latin typeface="Monotype Corsiva" pitchFamily="66" charset="0"/>
            </a:endParaRPr>
          </a:p>
        </p:txBody>
      </p:sp>
      <p:pic>
        <p:nvPicPr>
          <p:cNvPr id="5" name="Picture 1" descr="Description: gerb"/>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35496" y="44624"/>
            <a:ext cx="2232248" cy="1902838"/>
          </a:xfrm>
          <a:prstGeom prst="rect">
            <a:avLst/>
          </a:prstGeom>
          <a:noFill/>
          <a:ln w="9525">
            <a:noFill/>
            <a:miter lim="800000"/>
            <a:headEnd/>
            <a:tailEnd/>
          </a:ln>
        </p:spPr>
      </p:pic>
      <p:sp>
        <p:nvSpPr>
          <p:cNvPr id="6" name="Subtitle 2"/>
          <p:cNvSpPr txBox="1">
            <a:spLocks/>
          </p:cNvSpPr>
          <p:nvPr/>
        </p:nvSpPr>
        <p:spPr>
          <a:xfrm>
            <a:off x="89756" y="4437112"/>
            <a:ext cx="8946740" cy="2420888"/>
          </a:xfrm>
          <a:prstGeom prst="rect">
            <a:avLst/>
          </a:prstGeom>
        </p:spPr>
        <p:txBody>
          <a:bodyPr vert="horz" lIns="91440" tIns="45720" rIns="91440" bIns="45720" rtlCol="0">
            <a:normAutofit fontScale="4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bg-BG" sz="4500" b="1" dirty="0" smtClean="0">
                <a:solidFill>
                  <a:schemeClr val="tx1"/>
                </a:solidFill>
                <a:latin typeface="Cambria" panose="02040503050406030204" pitchFamily="18" charset="0"/>
              </a:rPr>
              <a:t>Анонимно анкетно изследване, проведено сред 100 окръжни, апелативни и върховни съдии</a:t>
            </a:r>
          </a:p>
          <a:p>
            <a:endParaRPr lang="bg-BG" sz="4500" b="1" dirty="0" smtClean="0">
              <a:solidFill>
                <a:schemeClr val="tx1"/>
              </a:solidFill>
              <a:latin typeface="Cambria" panose="02040503050406030204" pitchFamily="18" charset="0"/>
            </a:endParaRPr>
          </a:p>
          <a:p>
            <a:r>
              <a:rPr lang="bg-BG" sz="4500" b="1" dirty="0" smtClean="0">
                <a:solidFill>
                  <a:schemeClr val="tx1"/>
                </a:solidFill>
                <a:latin typeface="Cambria" panose="02040503050406030204" pitchFamily="18" charset="0"/>
              </a:rPr>
              <a:t>автори на изследването: проф. Ю. Бояджиева, доц. </a:t>
            </a:r>
            <a:r>
              <a:rPr lang="bg-BG" sz="4500" b="1" dirty="0" err="1" smtClean="0">
                <a:solidFill>
                  <a:schemeClr val="tx1"/>
                </a:solidFill>
                <a:latin typeface="Cambria" panose="02040503050406030204" pitchFamily="18" charset="0"/>
              </a:rPr>
              <a:t>И</a:t>
            </a:r>
            <a:r>
              <a:rPr lang="bg-BG" sz="4500" b="1" dirty="0" smtClean="0">
                <a:solidFill>
                  <a:schemeClr val="tx1"/>
                </a:solidFill>
                <a:latin typeface="Cambria" panose="02040503050406030204" pitchFamily="18" charset="0"/>
              </a:rPr>
              <a:t>. </a:t>
            </a:r>
            <a:r>
              <a:rPr lang="bg-BG" sz="4500" b="1" dirty="0" err="1" smtClean="0">
                <a:solidFill>
                  <a:schemeClr val="tx1"/>
                </a:solidFill>
                <a:latin typeface="Cambria" panose="02040503050406030204" pitchFamily="18" charset="0"/>
              </a:rPr>
              <a:t>Пушкарова</a:t>
            </a:r>
            <a:r>
              <a:rPr lang="bg-BG" sz="4500" b="1" dirty="0" smtClean="0">
                <a:solidFill>
                  <a:schemeClr val="tx1"/>
                </a:solidFill>
                <a:latin typeface="Cambria" panose="02040503050406030204" pitchFamily="18" charset="0"/>
              </a:rPr>
              <a:t>, </a:t>
            </a:r>
          </a:p>
          <a:p>
            <a:r>
              <a:rPr lang="bg-BG" sz="4500" b="1" dirty="0">
                <a:solidFill>
                  <a:schemeClr val="tx1"/>
                </a:solidFill>
                <a:latin typeface="Cambria" panose="02040503050406030204" pitchFamily="18" charset="0"/>
              </a:rPr>
              <a:t>т</a:t>
            </a:r>
            <a:r>
              <a:rPr lang="bg-BG" sz="4500" b="1" dirty="0" smtClean="0">
                <a:solidFill>
                  <a:schemeClr val="tx1"/>
                </a:solidFill>
                <a:latin typeface="Cambria" panose="02040503050406030204" pitchFamily="18" charset="0"/>
              </a:rPr>
              <a:t>ехническа обработка на данните: Стажантски екип на Комисията по помилването</a:t>
            </a:r>
          </a:p>
          <a:p>
            <a:endParaRPr lang="bg-BG" b="1" dirty="0" smtClean="0">
              <a:solidFill>
                <a:schemeClr val="tx1"/>
              </a:solidFill>
              <a:latin typeface="Cambria" panose="02040503050406030204" pitchFamily="18" charset="0"/>
            </a:endParaRPr>
          </a:p>
          <a:p>
            <a:r>
              <a:rPr lang="bg-BG" b="1" dirty="0">
                <a:solidFill>
                  <a:schemeClr val="tx1"/>
                </a:solidFill>
                <a:latin typeface="Cambria" panose="02040503050406030204" pitchFamily="18" charset="0"/>
              </a:rPr>
              <a:t>през април-юни 2013 г. </a:t>
            </a:r>
            <a:endParaRPr lang="bg-BG" b="1" dirty="0" smtClean="0">
              <a:solidFill>
                <a:schemeClr val="tx1"/>
              </a:solidFill>
              <a:latin typeface="Cambria" panose="02040503050406030204" pitchFamily="18" charset="0"/>
            </a:endParaRPr>
          </a:p>
          <a:p>
            <a:endParaRPr lang="bg-BG" b="1" dirty="0">
              <a:solidFill>
                <a:schemeClr val="tx1"/>
              </a:solidFill>
            </a:endParaRPr>
          </a:p>
        </p:txBody>
      </p:sp>
    </p:spTree>
    <p:extLst>
      <p:ext uri="{BB962C8B-B14F-4D97-AF65-F5344CB8AC3E}">
        <p14:creationId xmlns:p14="http://schemas.microsoft.com/office/powerpoint/2010/main" val="1997283267"/>
      </p:ext>
    </p:extLst>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254665100"/>
              </p:ext>
            </p:extLst>
          </p:nvPr>
        </p:nvGraphicFramePr>
        <p:xfrm>
          <a:off x="107504" y="116632"/>
          <a:ext cx="8928992" cy="66247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055430"/>
      </p:ext>
    </p:extLst>
  </p:cSld>
  <p:clrMapOvr>
    <a:masterClrMapping/>
  </p:clrMapOvr>
  <p:transition spd="slow">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val="701915832"/>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1954714"/>
      </p:ext>
    </p:extLst>
  </p:cSld>
  <p:clrMapOvr>
    <a:masterClrMapping/>
  </p:clrMapOvr>
  <p:transition spd="slow">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l"/>
            <a:r>
              <a:rPr lang="bg-BG" sz="2200" b="1" dirty="0" smtClean="0"/>
              <a:t>В СВОЯТА ПРАКТИКА ПРИ ПРЕЦЕНКАТА НА ПРЕДПОСТАВКИТЕ ПО ЧЛ. 70 </a:t>
            </a:r>
            <a:r>
              <a:rPr lang="bg-BG" sz="2200" b="1" dirty="0" err="1" smtClean="0"/>
              <a:t>И</a:t>
            </a:r>
            <a:r>
              <a:rPr lang="bg-BG" sz="2200" b="1" dirty="0" smtClean="0"/>
              <a:t> СЛ. ОТ НК: ДОПЪЛНИТЕЛНИ КРИТЕРИИ</a:t>
            </a:r>
            <a:endParaRPr lang="bg-BG" sz="2200" b="1" dirty="0"/>
          </a:p>
        </p:txBody>
      </p:sp>
      <p:sp>
        <p:nvSpPr>
          <p:cNvPr id="3" name="Content Placeholder 2"/>
          <p:cNvSpPr>
            <a:spLocks noGrp="1"/>
          </p:cNvSpPr>
          <p:nvPr>
            <p:ph idx="1"/>
          </p:nvPr>
        </p:nvSpPr>
        <p:spPr>
          <a:xfrm>
            <a:off x="457200" y="1600200"/>
            <a:ext cx="8507288" cy="5069160"/>
          </a:xfrm>
        </p:spPr>
        <p:txBody>
          <a:bodyPr>
            <a:normAutofit fontScale="92500" lnSpcReduction="20000"/>
          </a:bodyPr>
          <a:lstStyle/>
          <a:p>
            <a:r>
              <a:rPr lang="bg-BG" dirty="0" smtClean="0"/>
              <a:t>Становище за поведението на осъдения / доклад на инспектор;</a:t>
            </a:r>
          </a:p>
          <a:p>
            <a:r>
              <a:rPr lang="bg-BG" dirty="0" smtClean="0"/>
              <a:t>Комплексна оценка на цифровия израз на </a:t>
            </a:r>
            <a:r>
              <a:rPr lang="bg-BG" dirty="0" err="1" smtClean="0"/>
              <a:t>рецидивния</a:t>
            </a:r>
            <a:r>
              <a:rPr lang="bg-BG" dirty="0" smtClean="0"/>
              <a:t> риск и вида фактори, от които е обусловен;</a:t>
            </a:r>
          </a:p>
          <a:p>
            <a:r>
              <a:rPr lang="bg-BG" b="1" dirty="0" smtClean="0"/>
              <a:t>Степента на обществена опасност на извършеното</a:t>
            </a:r>
            <a:r>
              <a:rPr lang="bg-BG" dirty="0" smtClean="0"/>
              <a:t>;</a:t>
            </a:r>
          </a:p>
          <a:p>
            <a:r>
              <a:rPr lang="bg-BG" dirty="0" smtClean="0"/>
              <a:t>Засяга ли се справедливостта с УПО;</a:t>
            </a:r>
          </a:p>
          <a:p>
            <a:r>
              <a:rPr lang="bg-BG" dirty="0" smtClean="0"/>
              <a:t>Непосредствени впечатления и усет</a:t>
            </a:r>
          </a:p>
          <a:p>
            <a:r>
              <a:rPr lang="bg-BG" dirty="0" smtClean="0"/>
              <a:t>Условия за </a:t>
            </a:r>
            <a:r>
              <a:rPr lang="bg-BG" dirty="0" err="1" smtClean="0"/>
              <a:t>ресоциализация</a:t>
            </a:r>
            <a:r>
              <a:rPr lang="bg-BG" dirty="0" smtClean="0"/>
              <a:t>, вкл. запазени семейни връзки</a:t>
            </a:r>
          </a:p>
          <a:p>
            <a:r>
              <a:rPr lang="bg-BG" dirty="0" smtClean="0"/>
              <a:t>Здравословно състояние</a:t>
            </a:r>
          </a:p>
          <a:p>
            <a:endParaRPr lang="bg-BG" dirty="0"/>
          </a:p>
        </p:txBody>
      </p:sp>
    </p:spTree>
    <p:extLst>
      <p:ext uri="{BB962C8B-B14F-4D97-AF65-F5344CB8AC3E}">
        <p14:creationId xmlns:p14="http://schemas.microsoft.com/office/powerpoint/2010/main" val="1191141502"/>
      </p:ext>
    </p:extLst>
  </p:cSld>
  <p:clrMapOvr>
    <a:masterClrMapping/>
  </p:clrMapOvr>
  <p:transition spd="slow">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bg-BG" sz="2800" b="1" dirty="0" smtClean="0"/>
              <a:t>ОБЩИ ИЗВОДИ</a:t>
            </a:r>
            <a:endParaRPr lang="bg-BG" sz="2800" b="1" dirty="0"/>
          </a:p>
        </p:txBody>
      </p:sp>
      <p:sp>
        <p:nvSpPr>
          <p:cNvPr id="3" name="Content Placeholder 2"/>
          <p:cNvSpPr>
            <a:spLocks noGrp="1"/>
          </p:cNvSpPr>
          <p:nvPr>
            <p:ph idx="1"/>
          </p:nvPr>
        </p:nvSpPr>
        <p:spPr>
          <a:xfrm>
            <a:off x="251520" y="1196752"/>
            <a:ext cx="8892480" cy="5400600"/>
          </a:xfrm>
        </p:spPr>
        <p:txBody>
          <a:bodyPr>
            <a:normAutofit/>
          </a:bodyPr>
          <a:lstStyle/>
          <a:p>
            <a:r>
              <a:rPr lang="bg-BG" sz="2500" dirty="0" smtClean="0"/>
              <a:t>Рецидивът възниква в изпитателния срок между 3 и 12 месеца след освобождаването;</a:t>
            </a:r>
          </a:p>
          <a:p>
            <a:r>
              <a:rPr lang="bg-BG" sz="2500" dirty="0" smtClean="0"/>
              <a:t>Рецидивът в най-голяма степен зависи от започването на работа;</a:t>
            </a:r>
          </a:p>
          <a:p>
            <a:r>
              <a:rPr lang="bg-BG" sz="2500" dirty="0" smtClean="0"/>
              <a:t>Рецидивът не зависи от постановяването на мерки за пробационен надзор;</a:t>
            </a:r>
          </a:p>
          <a:p>
            <a:r>
              <a:rPr lang="bg-BG" sz="2500" dirty="0" smtClean="0"/>
              <a:t>Спокойното изтичане на изпитателния срок стабилизира убедителността на извод за завършила ресоциализация на осъдения и овладян рецидивен риск.</a:t>
            </a:r>
          </a:p>
          <a:p>
            <a:pPr>
              <a:buNone/>
            </a:pPr>
            <a:endParaRPr lang="bg-BG" sz="2500" dirty="0" smtClean="0"/>
          </a:p>
          <a:p>
            <a:endParaRPr lang="bg-BG" sz="2500" dirty="0"/>
          </a:p>
        </p:txBody>
      </p:sp>
    </p:spTree>
    <p:extLst>
      <p:ext uri="{BB962C8B-B14F-4D97-AF65-F5344CB8AC3E}">
        <p14:creationId xmlns:p14="http://schemas.microsoft.com/office/powerpoint/2010/main" val="3422582572"/>
      </p:ext>
    </p:extLst>
  </p:cSld>
  <p:clrMapOvr>
    <a:masterClrMapping/>
  </p:clrMapOvr>
  <p:transition spd="slow">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bg-BG" sz="2800" b="1" dirty="0" smtClean="0"/>
              <a:t>ОБЩИ ИЗВОДИ</a:t>
            </a:r>
            <a:endParaRPr lang="bg-BG" sz="2800" b="1" dirty="0"/>
          </a:p>
        </p:txBody>
      </p:sp>
      <p:sp>
        <p:nvSpPr>
          <p:cNvPr id="3" name="Content Placeholder 2"/>
          <p:cNvSpPr>
            <a:spLocks noGrp="1"/>
          </p:cNvSpPr>
          <p:nvPr>
            <p:ph idx="1"/>
          </p:nvPr>
        </p:nvSpPr>
        <p:spPr>
          <a:xfrm>
            <a:off x="251520" y="1196752"/>
            <a:ext cx="8892480" cy="4929411"/>
          </a:xfrm>
        </p:spPr>
        <p:txBody>
          <a:bodyPr>
            <a:normAutofit/>
          </a:bodyPr>
          <a:lstStyle/>
          <a:p>
            <a:r>
              <a:rPr lang="bg-BG" sz="2500" dirty="0" smtClean="0"/>
              <a:t>Рецидивният риск зависи от характера на престъпната мотивация, а не от квалификацията или обективната обществена опасност на извършеното: </a:t>
            </a:r>
          </a:p>
          <a:p>
            <a:pPr>
              <a:buNone/>
            </a:pPr>
            <a:r>
              <a:rPr lang="bg-BG" sz="2500" dirty="0" smtClean="0"/>
              <a:t>	-користната мотивация се приема за по-устойчива в сравнение с насилствената (вкл. сексуалната). </a:t>
            </a:r>
          </a:p>
          <a:p>
            <a:pPr>
              <a:buNone/>
            </a:pPr>
            <a:r>
              <a:rPr lang="bg-BG" sz="2500" dirty="0" smtClean="0"/>
              <a:t>	-най-нисък е рискът от рецидив при умишлените убийства. </a:t>
            </a:r>
          </a:p>
          <a:p>
            <a:r>
              <a:rPr lang="bg-BG" sz="2500" dirty="0" smtClean="0"/>
              <a:t>Сред съдии, които не прилагат УПО, се наблюдават стереотипни нагласи, които свързват динамиката на рецидивния риск с обществената опасност на деянието, а не с устойчивостта на криминалната мотивация.</a:t>
            </a:r>
          </a:p>
          <a:p>
            <a:endParaRPr lang="bg-BG" sz="2500" dirty="0"/>
          </a:p>
        </p:txBody>
      </p:sp>
    </p:spTree>
    <p:extLst>
      <p:ext uri="{BB962C8B-B14F-4D97-AF65-F5344CB8AC3E}">
        <p14:creationId xmlns:p14="http://schemas.microsoft.com/office/powerpoint/2010/main" val="3422582572"/>
      </p:ext>
    </p:extLst>
  </p:cSld>
  <p:clrMapOvr>
    <a:masterClrMapping/>
  </p:clrMapOvr>
  <p:transition spd="slow">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78098"/>
          </a:xfrm>
        </p:spPr>
        <p:txBody>
          <a:bodyPr>
            <a:normAutofit/>
          </a:bodyPr>
          <a:lstStyle/>
          <a:p>
            <a:r>
              <a:rPr lang="bg-BG" sz="2800" b="1" dirty="0" smtClean="0"/>
              <a:t>ОБЩИ ИЗВОДИ</a:t>
            </a:r>
            <a:endParaRPr lang="bg-BG" sz="2800" b="1" dirty="0"/>
          </a:p>
        </p:txBody>
      </p:sp>
      <p:sp>
        <p:nvSpPr>
          <p:cNvPr id="3" name="Content Placeholder 2"/>
          <p:cNvSpPr>
            <a:spLocks noGrp="1"/>
          </p:cNvSpPr>
          <p:nvPr>
            <p:ph idx="1"/>
          </p:nvPr>
        </p:nvSpPr>
        <p:spPr>
          <a:xfrm>
            <a:off x="0" y="908720"/>
            <a:ext cx="9144000" cy="5661248"/>
          </a:xfrm>
        </p:spPr>
        <p:txBody>
          <a:bodyPr>
            <a:noAutofit/>
          </a:bodyPr>
          <a:lstStyle/>
          <a:p>
            <a:r>
              <a:rPr lang="bg-BG" sz="2400" dirty="0" smtClean="0"/>
              <a:t>УПО е инструмент за последваща индивидуализация на отговорността при настъпване на нови обстоятелства, а не за ревизия на влязлата в сила осъдителна присъда.</a:t>
            </a:r>
          </a:p>
          <a:p>
            <a:r>
              <a:rPr lang="bg-BG" sz="2400" dirty="0" smtClean="0"/>
              <a:t>Формални критерии не се предпочитат: цифров израз на рецидивния риск, препоръки на затвора, квалификация на извършеното </a:t>
            </a:r>
          </a:p>
          <a:p>
            <a:r>
              <a:rPr lang="bg-BG" sz="2400" dirty="0" smtClean="0"/>
              <a:t>Разграничаване от генерализирани отрицателни вярвания извън критериите за индивидуализация на отговорността: пълно недоверие в становището на затвора или в поправимостта на осъдения по принцип</a:t>
            </a:r>
          </a:p>
          <a:p>
            <a:r>
              <a:rPr lang="bg-BG" sz="2400" dirty="0" smtClean="0"/>
              <a:t>Значението, отдавано на продължителността на остатъка и необходимостта от мерки за пробационен надзор в изпитателния срок, показва, че съдът много трудно се доверява на преждевременното поправяне и на способността на осъдения да се справи сам с рецидивните рискове извън изолация.</a:t>
            </a:r>
          </a:p>
          <a:p>
            <a:endParaRPr lang="bg-BG" sz="2400" dirty="0"/>
          </a:p>
        </p:txBody>
      </p:sp>
    </p:spTree>
    <p:extLst>
      <p:ext uri="{BB962C8B-B14F-4D97-AF65-F5344CB8AC3E}">
        <p14:creationId xmlns:p14="http://schemas.microsoft.com/office/powerpoint/2010/main" val="3422582572"/>
      </p:ext>
    </p:extLst>
  </p:cSld>
  <p:clrMapOvr>
    <a:masterClrMapping/>
  </p:clrMapOvr>
  <p:transition spd="slow">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91681413"/>
              </p:ext>
            </p:extLst>
          </p:nvPr>
        </p:nvGraphicFramePr>
        <p:xfrm>
          <a:off x="323528" y="260648"/>
          <a:ext cx="8640960" cy="3614710"/>
        </p:xfrm>
        <a:graphic>
          <a:graphicData uri="http://schemas.openxmlformats.org/drawingml/2006/table">
            <a:tbl>
              <a:tblPr>
                <a:tableStyleId>{5C22544A-7EE6-4342-B048-85BDC9FD1C3A}</a:tableStyleId>
              </a:tblPr>
              <a:tblGrid>
                <a:gridCol w="2557019"/>
                <a:gridCol w="3529223"/>
                <a:gridCol w="2554718"/>
              </a:tblGrid>
              <a:tr h="1336345">
                <a:tc>
                  <a:txBody>
                    <a:bodyPr/>
                    <a:lstStyle/>
                    <a:p>
                      <a:pPr algn="ctr" fontAlgn="ctr"/>
                      <a:r>
                        <a:rPr lang="bg-BG" sz="2800" u="none" strike="noStrike" dirty="0" smtClean="0">
                          <a:effectLst/>
                        </a:rPr>
                        <a:t>Година</a:t>
                      </a:r>
                    </a:p>
                  </a:txBody>
                  <a:tcPr marL="9525" marR="9525" marT="9525" marB="0" anchor="ctr"/>
                </a:tc>
                <a:tc>
                  <a:txBody>
                    <a:bodyPr/>
                    <a:lstStyle/>
                    <a:p>
                      <a:pPr algn="ctr" fontAlgn="ctr"/>
                      <a:r>
                        <a:rPr lang="bg-BG" sz="2800" u="none" strike="noStrike" dirty="0">
                          <a:effectLst/>
                        </a:rPr>
                        <a:t>Брой предложения за УПО</a:t>
                      </a:r>
                      <a:endParaRPr lang="bg-BG" sz="2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bg-BG" sz="2800" u="none" strike="noStrike">
                          <a:effectLst/>
                        </a:rPr>
                        <a:t>Брой реално освободени</a:t>
                      </a:r>
                      <a:endParaRPr lang="bg-BG" sz="2800" b="0" i="0" u="none" strike="noStrike">
                        <a:solidFill>
                          <a:srgbClr val="000000"/>
                        </a:solidFill>
                        <a:effectLst/>
                        <a:latin typeface="Times New Roman" panose="02020603050405020304" pitchFamily="18" charset="0"/>
                      </a:endParaRPr>
                    </a:p>
                  </a:txBody>
                  <a:tcPr marL="9525" marR="9525" marT="9525" marB="0" anchor="ctr"/>
                </a:tc>
              </a:tr>
              <a:tr h="504056">
                <a:tc>
                  <a:txBody>
                    <a:bodyPr/>
                    <a:lstStyle/>
                    <a:p>
                      <a:pPr algn="ctr" fontAlgn="ctr"/>
                      <a:r>
                        <a:rPr lang="bg-BG" sz="2800" u="none" strike="noStrike">
                          <a:effectLst/>
                        </a:rPr>
                        <a:t>2010</a:t>
                      </a:r>
                      <a:endParaRPr lang="bg-BG" sz="2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bg-BG" sz="2800" u="none" strike="noStrike">
                          <a:effectLst/>
                        </a:rPr>
                        <a:t>1480</a:t>
                      </a:r>
                      <a:endParaRPr lang="bg-BG" sz="2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bg-BG" sz="2800" u="none" strike="noStrike" dirty="0">
                          <a:effectLst/>
                        </a:rPr>
                        <a:t>1014</a:t>
                      </a:r>
                      <a:endParaRPr lang="bg-BG" sz="2800" b="0" i="0" u="none" strike="noStrike" dirty="0">
                        <a:solidFill>
                          <a:srgbClr val="000000"/>
                        </a:solidFill>
                        <a:effectLst/>
                        <a:latin typeface="Times New Roman" panose="02020603050405020304" pitchFamily="18" charset="0"/>
                      </a:endParaRPr>
                    </a:p>
                  </a:txBody>
                  <a:tcPr marL="9525" marR="9525" marT="9525" marB="0" anchor="ctr"/>
                </a:tc>
              </a:tr>
              <a:tr h="576064">
                <a:tc>
                  <a:txBody>
                    <a:bodyPr/>
                    <a:lstStyle/>
                    <a:p>
                      <a:pPr algn="ctr" fontAlgn="ctr"/>
                      <a:r>
                        <a:rPr lang="bg-BG" sz="2800" u="none" strike="noStrike" dirty="0">
                          <a:effectLst/>
                        </a:rPr>
                        <a:t>2011</a:t>
                      </a:r>
                      <a:endParaRPr lang="bg-BG" sz="2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bg-BG" sz="2800" u="none" strike="noStrike" dirty="0">
                          <a:effectLst/>
                        </a:rPr>
                        <a:t>1480</a:t>
                      </a:r>
                      <a:endParaRPr lang="bg-BG" sz="2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bg-BG" sz="2800" u="none" strike="noStrike" dirty="0" smtClean="0">
                          <a:effectLst/>
                        </a:rPr>
                        <a:t>844 / 831</a:t>
                      </a:r>
                      <a:endParaRPr lang="bg-BG" sz="2800" b="0" i="0" u="none" strike="noStrike" dirty="0">
                        <a:solidFill>
                          <a:srgbClr val="000000"/>
                        </a:solidFill>
                        <a:effectLst/>
                        <a:latin typeface="Times New Roman" panose="02020603050405020304" pitchFamily="18" charset="0"/>
                      </a:endParaRPr>
                    </a:p>
                  </a:txBody>
                  <a:tcPr marL="9525" marR="9525" marT="9525" marB="0" anchor="ctr"/>
                </a:tc>
              </a:tr>
              <a:tr h="895903">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bg-BG" sz="2800" u="none" strike="noStrike" dirty="0" smtClean="0">
                        <a:effectLst/>
                      </a:endParaRPr>
                    </a:p>
                    <a:p>
                      <a:pPr marL="0" marR="0" indent="0" algn="ctr" defTabSz="914400" rtl="0" eaLnBrk="1" fontAlgn="ctr" latinLnBrk="0" hangingPunct="1">
                        <a:lnSpc>
                          <a:spcPct val="100000"/>
                        </a:lnSpc>
                        <a:spcBef>
                          <a:spcPts val="0"/>
                        </a:spcBef>
                        <a:spcAft>
                          <a:spcPts val="0"/>
                        </a:spcAft>
                        <a:buClrTx/>
                        <a:buSzTx/>
                        <a:buFontTx/>
                        <a:buNone/>
                        <a:tabLst/>
                        <a:defRPr/>
                      </a:pPr>
                      <a:r>
                        <a:rPr lang="bg-BG" sz="2800" u="none" strike="noStrike" dirty="0" smtClean="0">
                          <a:effectLst/>
                        </a:rPr>
                        <a:t>2012</a:t>
                      </a:r>
                    </a:p>
                    <a:p>
                      <a:pPr marL="0" marR="0" indent="0" algn="ctr" defTabSz="914400" rtl="0" eaLnBrk="1" fontAlgn="ctr" latinLnBrk="0" hangingPunct="1">
                        <a:lnSpc>
                          <a:spcPct val="100000"/>
                        </a:lnSpc>
                        <a:spcBef>
                          <a:spcPts val="0"/>
                        </a:spcBef>
                        <a:spcAft>
                          <a:spcPts val="0"/>
                        </a:spcAft>
                        <a:buClrTx/>
                        <a:buSzTx/>
                        <a:buFontTx/>
                        <a:buNone/>
                        <a:tabLst/>
                        <a:defRPr/>
                      </a:pPr>
                      <a:r>
                        <a:rPr lang="bg-BG" sz="2200" b="0" i="0" u="none" strike="noStrike" dirty="0" smtClean="0">
                          <a:solidFill>
                            <a:srgbClr val="000000"/>
                          </a:solidFill>
                          <a:effectLst/>
                          <a:latin typeface="Times New Roman" panose="02020603050405020304" pitchFamily="18" charset="0"/>
                        </a:rPr>
                        <a:t>Данни на ГДИН</a:t>
                      </a:r>
                    </a:p>
                  </a:txBody>
                  <a:tcPr marL="9525" marR="9525" marT="9525" marB="0" anchor="ctr"/>
                </a:tc>
                <a:tc>
                  <a:txBody>
                    <a:bodyPr/>
                    <a:lstStyle/>
                    <a:p>
                      <a:pPr algn="ctr" fontAlgn="ctr"/>
                      <a:r>
                        <a:rPr lang="bg-BG" sz="2800" u="none" strike="noStrike" dirty="0">
                          <a:effectLst/>
                        </a:rPr>
                        <a:t>1679</a:t>
                      </a:r>
                      <a:endParaRPr lang="bg-BG" sz="2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bg-BG" sz="2800" u="none" strike="noStrike" dirty="0" smtClean="0">
                          <a:effectLst/>
                        </a:rPr>
                        <a:t>838</a:t>
                      </a:r>
                      <a:endParaRPr lang="bg-BG" sz="2800" b="0" i="0" u="none" strike="noStrike" dirty="0">
                        <a:solidFill>
                          <a:srgbClr val="000000"/>
                        </a:solidFill>
                        <a:effectLst/>
                        <a:latin typeface="Times New Roman" panose="02020603050405020304" pitchFamily="18" charset="0"/>
                      </a:endParaRPr>
                    </a:p>
                  </a:txBody>
                  <a:tcPr marL="9525" marR="9525" marT="9525" marB="0" anchor="ctr"/>
                </a:tc>
              </a:tr>
            </a:tbl>
          </a:graphicData>
        </a:graphic>
      </p:graphicFrame>
      <p:sp>
        <p:nvSpPr>
          <p:cNvPr id="4" name="Title 2"/>
          <p:cNvSpPr txBox="1">
            <a:spLocks/>
          </p:cNvSpPr>
          <p:nvPr/>
        </p:nvSpPr>
        <p:spPr>
          <a:xfrm>
            <a:off x="482111" y="5157192"/>
            <a:ext cx="8229600" cy="3460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bg-BG" sz="2800" dirty="0" smtClean="0"/>
              <a:t>За периода 1897-1991 условно предсрочно са освободени 7728 осъдени </a:t>
            </a:r>
          </a:p>
          <a:p>
            <a:pPr algn="l"/>
            <a:r>
              <a:rPr lang="bg-BG" sz="2800" b="1" dirty="0" smtClean="0"/>
              <a:t>(средно 1930 УПО/г.)</a:t>
            </a:r>
          </a:p>
          <a:p>
            <a:pPr algn="l"/>
            <a:r>
              <a:rPr lang="bg-BG" sz="2800" dirty="0" smtClean="0"/>
              <a:t>За периода 1992-1996 г. условно предсрочно са освободени 4551 осъдени </a:t>
            </a:r>
          </a:p>
          <a:p>
            <a:pPr algn="l"/>
            <a:r>
              <a:rPr lang="bg-BG" sz="2800" b="1" dirty="0" smtClean="0"/>
              <a:t>(средно 1130 УПО/г.)</a:t>
            </a:r>
            <a:endParaRPr lang="bg-BG" sz="2800" b="1" dirty="0"/>
          </a:p>
        </p:txBody>
      </p:sp>
    </p:spTree>
    <p:extLst>
      <p:ext uri="{BB962C8B-B14F-4D97-AF65-F5344CB8AC3E}">
        <p14:creationId xmlns:p14="http://schemas.microsoft.com/office/powerpoint/2010/main" val="3841496829"/>
      </p:ext>
    </p:extLst>
  </p:cSld>
  <p:clrMapOvr>
    <a:masterClrMapping/>
  </p:clrMapOvr>
  <p:transition spd="slow">
    <p:diamon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8993461"/>
              </p:ext>
            </p:extLst>
          </p:nvPr>
        </p:nvGraphicFramePr>
        <p:xfrm>
          <a:off x="179512" y="116632"/>
          <a:ext cx="8784976" cy="6734547"/>
        </p:xfrm>
        <a:graphic>
          <a:graphicData uri="http://schemas.openxmlformats.org/drawingml/2006/table">
            <a:tbl>
              <a:tblPr>
                <a:tableStyleId>{5C22544A-7EE6-4342-B048-85BDC9FD1C3A}</a:tableStyleId>
              </a:tblPr>
              <a:tblGrid>
                <a:gridCol w="2016224"/>
                <a:gridCol w="6768752"/>
              </a:tblGrid>
              <a:tr h="648072">
                <a:tc>
                  <a:txBody>
                    <a:bodyPr/>
                    <a:lstStyle/>
                    <a:p>
                      <a:pPr algn="ctr" fontAlgn="ctr"/>
                      <a:r>
                        <a:rPr lang="bg-BG" sz="2600" u="none" strike="noStrike" dirty="0">
                          <a:effectLst/>
                        </a:rPr>
                        <a:t>година</a:t>
                      </a:r>
                      <a:endParaRPr lang="bg-BG" sz="26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ru-RU" sz="2600" u="none" strike="noStrike" dirty="0">
                          <a:effectLst/>
                        </a:rPr>
                        <a:t>брой </a:t>
                      </a:r>
                      <a:r>
                        <a:rPr lang="ru-RU" sz="2600" u="none" strike="noStrike" dirty="0" smtClean="0">
                          <a:effectLst/>
                        </a:rPr>
                        <a:t>на условно предсрочно освободените</a:t>
                      </a:r>
                      <a:endParaRPr lang="ru-RU" sz="2600" b="0" i="0" u="none" strike="noStrike" dirty="0">
                        <a:solidFill>
                          <a:srgbClr val="000000"/>
                        </a:solidFill>
                        <a:effectLst/>
                        <a:latin typeface="Times New Roman" panose="02020603050405020304" pitchFamily="18" charset="0"/>
                      </a:endParaRPr>
                    </a:p>
                  </a:txBody>
                  <a:tcPr marL="9525" marR="9525" marT="9525" marB="0" anchor="ctr"/>
                </a:tc>
              </a:tr>
              <a:tr h="369318">
                <a:tc>
                  <a:txBody>
                    <a:bodyPr/>
                    <a:lstStyle/>
                    <a:p>
                      <a:pPr algn="ctr" fontAlgn="b"/>
                      <a:r>
                        <a:rPr lang="bg-BG" sz="2600" u="none" strike="noStrike" dirty="0">
                          <a:effectLst/>
                        </a:rPr>
                        <a:t>1998</a:t>
                      </a:r>
                      <a:endParaRPr lang="bg-BG" sz="2600" b="1"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bg-BG" sz="2600" u="none" strike="noStrike">
                          <a:effectLst/>
                        </a:rPr>
                        <a:t>1097</a:t>
                      </a:r>
                      <a:endParaRPr lang="bg-BG" sz="2600" b="1" i="0" u="none" strike="noStrike">
                        <a:solidFill>
                          <a:srgbClr val="000000"/>
                        </a:solidFill>
                        <a:effectLst/>
                        <a:latin typeface="Times New Roman" panose="02020603050405020304" pitchFamily="18" charset="0"/>
                      </a:endParaRPr>
                    </a:p>
                  </a:txBody>
                  <a:tcPr marL="9525" marR="9525" marT="9525" marB="0" anchor="b"/>
                </a:tc>
              </a:tr>
              <a:tr h="369318">
                <a:tc>
                  <a:txBody>
                    <a:bodyPr/>
                    <a:lstStyle/>
                    <a:p>
                      <a:pPr algn="ctr" fontAlgn="b"/>
                      <a:r>
                        <a:rPr lang="bg-BG" sz="2600" u="none" strike="noStrike">
                          <a:effectLst/>
                        </a:rPr>
                        <a:t>1999</a:t>
                      </a:r>
                      <a:endParaRPr lang="bg-BG" sz="26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bg-BG" sz="2600" u="none" strike="noStrike" dirty="0">
                          <a:effectLst/>
                        </a:rPr>
                        <a:t>1233</a:t>
                      </a:r>
                      <a:endParaRPr lang="bg-BG" sz="2600" b="1" i="0" u="none" strike="noStrike" dirty="0">
                        <a:solidFill>
                          <a:srgbClr val="000000"/>
                        </a:solidFill>
                        <a:effectLst/>
                        <a:latin typeface="Times New Roman" panose="02020603050405020304" pitchFamily="18" charset="0"/>
                      </a:endParaRPr>
                    </a:p>
                  </a:txBody>
                  <a:tcPr marL="9525" marR="9525" marT="9525" marB="0" anchor="b"/>
                </a:tc>
              </a:tr>
              <a:tr h="369318">
                <a:tc>
                  <a:txBody>
                    <a:bodyPr/>
                    <a:lstStyle/>
                    <a:p>
                      <a:pPr algn="ctr" fontAlgn="b"/>
                      <a:r>
                        <a:rPr lang="bg-BG" sz="2600" u="none" strike="noStrike" dirty="0">
                          <a:effectLst/>
                        </a:rPr>
                        <a:t>2000</a:t>
                      </a:r>
                      <a:endParaRPr lang="bg-BG" sz="2600" b="1"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bg-BG" sz="2600" u="none" strike="noStrike" dirty="0">
                          <a:effectLst/>
                        </a:rPr>
                        <a:t>1088</a:t>
                      </a:r>
                      <a:endParaRPr lang="bg-BG" sz="2600" b="1" i="0" u="none" strike="noStrike" dirty="0">
                        <a:solidFill>
                          <a:srgbClr val="000000"/>
                        </a:solidFill>
                        <a:effectLst/>
                        <a:latin typeface="Times New Roman" panose="02020603050405020304" pitchFamily="18" charset="0"/>
                      </a:endParaRPr>
                    </a:p>
                  </a:txBody>
                  <a:tcPr marL="9525" marR="9525" marT="9525" marB="0" anchor="b"/>
                </a:tc>
              </a:tr>
              <a:tr h="369318">
                <a:tc>
                  <a:txBody>
                    <a:bodyPr/>
                    <a:lstStyle/>
                    <a:p>
                      <a:pPr algn="ctr" fontAlgn="b"/>
                      <a:r>
                        <a:rPr lang="bg-BG" sz="2600" u="none" strike="noStrike">
                          <a:effectLst/>
                        </a:rPr>
                        <a:t>2001</a:t>
                      </a:r>
                      <a:endParaRPr lang="bg-BG" sz="26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bg-BG" sz="2600" u="none" strike="noStrike" dirty="0">
                          <a:effectLst/>
                        </a:rPr>
                        <a:t>900</a:t>
                      </a:r>
                      <a:endParaRPr lang="bg-BG" sz="2600" b="1" i="0" u="none" strike="noStrike" dirty="0">
                        <a:solidFill>
                          <a:srgbClr val="000000"/>
                        </a:solidFill>
                        <a:effectLst/>
                        <a:latin typeface="Times New Roman" panose="02020603050405020304" pitchFamily="18" charset="0"/>
                      </a:endParaRPr>
                    </a:p>
                  </a:txBody>
                  <a:tcPr marL="9525" marR="9525" marT="9525" marB="0" anchor="b"/>
                </a:tc>
              </a:tr>
              <a:tr h="369318">
                <a:tc>
                  <a:txBody>
                    <a:bodyPr/>
                    <a:lstStyle/>
                    <a:p>
                      <a:pPr algn="ctr" fontAlgn="b"/>
                      <a:r>
                        <a:rPr lang="bg-BG" sz="2600" u="none" strike="noStrike">
                          <a:effectLst/>
                        </a:rPr>
                        <a:t>2002</a:t>
                      </a:r>
                      <a:endParaRPr lang="bg-BG" sz="26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bg-BG" sz="2600" u="none" strike="noStrike" dirty="0">
                          <a:effectLst/>
                        </a:rPr>
                        <a:t>1038</a:t>
                      </a:r>
                      <a:endParaRPr lang="bg-BG" sz="2600" b="1" i="0" u="none" strike="noStrike" dirty="0">
                        <a:solidFill>
                          <a:srgbClr val="000000"/>
                        </a:solidFill>
                        <a:effectLst/>
                        <a:latin typeface="Times New Roman" panose="02020603050405020304" pitchFamily="18" charset="0"/>
                      </a:endParaRPr>
                    </a:p>
                  </a:txBody>
                  <a:tcPr marL="9525" marR="9525" marT="9525" marB="0" anchor="b"/>
                </a:tc>
              </a:tr>
              <a:tr h="369318">
                <a:tc>
                  <a:txBody>
                    <a:bodyPr/>
                    <a:lstStyle/>
                    <a:p>
                      <a:pPr algn="ctr" fontAlgn="b"/>
                      <a:r>
                        <a:rPr lang="bg-BG" sz="2600" u="none" strike="noStrike">
                          <a:effectLst/>
                        </a:rPr>
                        <a:t>2003</a:t>
                      </a:r>
                      <a:endParaRPr lang="bg-BG" sz="26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bg-BG" sz="2600" u="none" strike="noStrike" dirty="0">
                          <a:effectLst/>
                        </a:rPr>
                        <a:t>1083</a:t>
                      </a:r>
                      <a:endParaRPr lang="bg-BG" sz="2600" b="1" i="0" u="none" strike="noStrike" dirty="0">
                        <a:solidFill>
                          <a:srgbClr val="000000"/>
                        </a:solidFill>
                        <a:effectLst/>
                        <a:latin typeface="Times New Roman" panose="02020603050405020304" pitchFamily="18" charset="0"/>
                      </a:endParaRPr>
                    </a:p>
                  </a:txBody>
                  <a:tcPr marL="9525" marR="9525" marT="9525" marB="0" anchor="b"/>
                </a:tc>
              </a:tr>
              <a:tr h="369318">
                <a:tc>
                  <a:txBody>
                    <a:bodyPr/>
                    <a:lstStyle/>
                    <a:p>
                      <a:pPr algn="ctr" fontAlgn="b"/>
                      <a:r>
                        <a:rPr lang="bg-BG" sz="2600" u="none" strike="noStrike">
                          <a:effectLst/>
                        </a:rPr>
                        <a:t>2004</a:t>
                      </a:r>
                      <a:endParaRPr lang="bg-BG" sz="26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bg-BG" sz="2600" u="none" strike="noStrike" dirty="0">
                          <a:effectLst/>
                        </a:rPr>
                        <a:t>995</a:t>
                      </a:r>
                      <a:endParaRPr lang="bg-BG" sz="2600" b="1" i="0" u="none" strike="noStrike" dirty="0">
                        <a:solidFill>
                          <a:srgbClr val="000000"/>
                        </a:solidFill>
                        <a:effectLst/>
                        <a:latin typeface="Times New Roman" panose="02020603050405020304" pitchFamily="18" charset="0"/>
                      </a:endParaRPr>
                    </a:p>
                  </a:txBody>
                  <a:tcPr marL="9525" marR="9525" marT="9525" marB="0" anchor="b"/>
                </a:tc>
              </a:tr>
              <a:tr h="369318">
                <a:tc>
                  <a:txBody>
                    <a:bodyPr/>
                    <a:lstStyle/>
                    <a:p>
                      <a:pPr algn="ctr" fontAlgn="b"/>
                      <a:r>
                        <a:rPr lang="bg-BG" sz="2600" u="none" strike="noStrike">
                          <a:effectLst/>
                        </a:rPr>
                        <a:t>2005</a:t>
                      </a:r>
                      <a:endParaRPr lang="bg-BG" sz="26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bg-BG" sz="2600" u="none" strike="noStrike" dirty="0">
                          <a:effectLst/>
                        </a:rPr>
                        <a:t>907</a:t>
                      </a:r>
                      <a:endParaRPr lang="bg-BG" sz="2600" b="1" i="0" u="none" strike="noStrike" dirty="0">
                        <a:solidFill>
                          <a:srgbClr val="000000"/>
                        </a:solidFill>
                        <a:effectLst/>
                        <a:latin typeface="Times New Roman" panose="02020603050405020304" pitchFamily="18" charset="0"/>
                      </a:endParaRPr>
                    </a:p>
                  </a:txBody>
                  <a:tcPr marL="9525" marR="9525" marT="9525" marB="0" anchor="b"/>
                </a:tc>
              </a:tr>
              <a:tr h="369318">
                <a:tc>
                  <a:txBody>
                    <a:bodyPr/>
                    <a:lstStyle/>
                    <a:p>
                      <a:pPr algn="ctr" fontAlgn="b"/>
                      <a:r>
                        <a:rPr lang="bg-BG" sz="2600" u="none" strike="noStrike">
                          <a:effectLst/>
                        </a:rPr>
                        <a:t>2006</a:t>
                      </a:r>
                      <a:endParaRPr lang="bg-BG" sz="26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bg-BG" sz="2600" u="none" strike="noStrike" dirty="0">
                          <a:effectLst/>
                        </a:rPr>
                        <a:t>1034</a:t>
                      </a:r>
                      <a:endParaRPr lang="bg-BG" sz="2600" b="1" i="0" u="none" strike="noStrike" dirty="0">
                        <a:solidFill>
                          <a:srgbClr val="000000"/>
                        </a:solidFill>
                        <a:effectLst/>
                        <a:latin typeface="Times New Roman" panose="02020603050405020304" pitchFamily="18" charset="0"/>
                      </a:endParaRPr>
                    </a:p>
                  </a:txBody>
                  <a:tcPr marL="9525" marR="9525" marT="9525" marB="0" anchor="b"/>
                </a:tc>
              </a:tr>
              <a:tr h="369318">
                <a:tc>
                  <a:txBody>
                    <a:bodyPr/>
                    <a:lstStyle/>
                    <a:p>
                      <a:pPr algn="ctr" fontAlgn="b"/>
                      <a:r>
                        <a:rPr lang="bg-BG" sz="2600" u="none" strike="noStrike">
                          <a:effectLst/>
                        </a:rPr>
                        <a:t>2007</a:t>
                      </a:r>
                      <a:endParaRPr lang="bg-BG" sz="26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bg-BG" sz="2600" u="none" strike="noStrike" dirty="0">
                          <a:effectLst/>
                        </a:rPr>
                        <a:t>1498</a:t>
                      </a:r>
                      <a:endParaRPr lang="bg-BG" sz="2600" b="1" i="0" u="none" strike="noStrike" dirty="0">
                        <a:solidFill>
                          <a:srgbClr val="000000"/>
                        </a:solidFill>
                        <a:effectLst/>
                        <a:latin typeface="Times New Roman" panose="02020603050405020304" pitchFamily="18" charset="0"/>
                      </a:endParaRPr>
                    </a:p>
                  </a:txBody>
                  <a:tcPr marL="9525" marR="9525" marT="9525" marB="0" anchor="b">
                    <a:solidFill>
                      <a:srgbClr val="FFC000"/>
                    </a:solidFill>
                  </a:tcPr>
                </a:tc>
              </a:tr>
              <a:tr h="369318">
                <a:tc>
                  <a:txBody>
                    <a:bodyPr/>
                    <a:lstStyle/>
                    <a:p>
                      <a:pPr algn="ctr" fontAlgn="b"/>
                      <a:r>
                        <a:rPr lang="bg-BG" sz="2600" u="none" strike="noStrike">
                          <a:effectLst/>
                        </a:rPr>
                        <a:t>2008</a:t>
                      </a:r>
                      <a:endParaRPr lang="bg-BG" sz="26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bg-BG" sz="2600" u="none" strike="noStrike" dirty="0">
                          <a:effectLst/>
                        </a:rPr>
                        <a:t>1176</a:t>
                      </a:r>
                      <a:endParaRPr lang="bg-BG" sz="2600" b="1" i="0" u="none" strike="noStrike" dirty="0">
                        <a:solidFill>
                          <a:srgbClr val="000000"/>
                        </a:solidFill>
                        <a:effectLst/>
                        <a:latin typeface="Times New Roman" panose="02020603050405020304" pitchFamily="18" charset="0"/>
                      </a:endParaRPr>
                    </a:p>
                  </a:txBody>
                  <a:tcPr marL="9525" marR="9525" marT="9525" marB="0" anchor="b"/>
                </a:tc>
              </a:tr>
              <a:tr h="369318">
                <a:tc>
                  <a:txBody>
                    <a:bodyPr/>
                    <a:lstStyle/>
                    <a:p>
                      <a:pPr algn="ctr" fontAlgn="b"/>
                      <a:r>
                        <a:rPr lang="bg-BG" sz="2600" u="none" strike="noStrike" dirty="0">
                          <a:effectLst/>
                        </a:rPr>
                        <a:t>2009</a:t>
                      </a:r>
                      <a:endParaRPr lang="bg-BG" sz="2600" b="1"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bg-BG" sz="2600" u="none" strike="noStrike" dirty="0">
                          <a:effectLst/>
                        </a:rPr>
                        <a:t>1229</a:t>
                      </a:r>
                      <a:endParaRPr lang="bg-BG" sz="2600" b="1" i="0" u="none" strike="noStrike" dirty="0">
                        <a:solidFill>
                          <a:srgbClr val="000000"/>
                        </a:solidFill>
                        <a:effectLst/>
                        <a:latin typeface="Times New Roman" panose="02020603050405020304" pitchFamily="18" charset="0"/>
                      </a:endParaRPr>
                    </a:p>
                  </a:txBody>
                  <a:tcPr marL="9525" marR="9525" marT="9525" marB="0" anchor="b"/>
                </a:tc>
              </a:tr>
              <a:tr h="369318">
                <a:tc>
                  <a:txBody>
                    <a:bodyPr/>
                    <a:lstStyle/>
                    <a:p>
                      <a:pPr algn="ctr" fontAlgn="b"/>
                      <a:r>
                        <a:rPr lang="bg-BG" sz="2600" b="0" i="0" u="none" strike="noStrike" dirty="0" smtClean="0">
                          <a:solidFill>
                            <a:srgbClr val="000000"/>
                          </a:solidFill>
                          <a:effectLst/>
                          <a:latin typeface="Times New Roman" panose="02020603050405020304" pitchFamily="18" charset="0"/>
                        </a:rPr>
                        <a:t>2010</a:t>
                      </a:r>
                      <a:endParaRPr lang="bg-BG" sz="26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r>
                        <a:rPr lang="bg-BG" sz="2600" u="none" strike="noStrike" dirty="0">
                          <a:effectLst/>
                        </a:rPr>
                        <a:t>1014</a:t>
                      </a:r>
                      <a:endParaRPr lang="bg-BG" sz="2600" b="0" i="0" u="none" strike="noStrike" dirty="0">
                        <a:solidFill>
                          <a:srgbClr val="000000"/>
                        </a:solidFill>
                        <a:effectLst/>
                        <a:latin typeface="Times New Roman" panose="02020603050405020304" pitchFamily="18" charset="0"/>
                      </a:endParaRPr>
                    </a:p>
                  </a:txBody>
                  <a:tcPr marL="9525" marR="9525" marT="9525" marB="0" anchor="ctr"/>
                </a:tc>
              </a:tr>
              <a:tr h="369318">
                <a:tc>
                  <a:txBody>
                    <a:bodyPr/>
                    <a:lstStyle/>
                    <a:p>
                      <a:pPr algn="ctr" fontAlgn="b"/>
                      <a:r>
                        <a:rPr lang="bg-BG" sz="2600" b="0" i="0" u="none" strike="noStrike" dirty="0" smtClean="0">
                          <a:solidFill>
                            <a:srgbClr val="000000"/>
                          </a:solidFill>
                          <a:effectLst/>
                          <a:latin typeface="Times New Roman" panose="02020603050405020304" pitchFamily="18" charset="0"/>
                        </a:rPr>
                        <a:t>2011</a:t>
                      </a:r>
                      <a:endParaRPr lang="bg-BG" sz="26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r>
                        <a:rPr lang="bg-BG" sz="2600" u="none" strike="noStrike" dirty="0" smtClean="0">
                          <a:effectLst/>
                        </a:rPr>
                        <a:t>844 / 831</a:t>
                      </a:r>
                      <a:endParaRPr lang="bg-BG" sz="2600" b="0" i="0" u="none" strike="noStrike" dirty="0">
                        <a:solidFill>
                          <a:srgbClr val="000000"/>
                        </a:solidFill>
                        <a:effectLst/>
                        <a:latin typeface="Times New Roman" panose="02020603050405020304" pitchFamily="18" charset="0"/>
                      </a:endParaRPr>
                    </a:p>
                  </a:txBody>
                  <a:tcPr marL="9525" marR="9525" marT="9525" marB="0" anchor="ctr">
                    <a:solidFill>
                      <a:srgbClr val="FFFF00"/>
                    </a:solidFill>
                  </a:tcPr>
                </a:tc>
              </a:tr>
              <a:tr h="369318">
                <a:tc>
                  <a:txBody>
                    <a:bodyPr/>
                    <a:lstStyle/>
                    <a:p>
                      <a:pPr algn="ctr" fontAlgn="b"/>
                      <a:r>
                        <a:rPr lang="bg-BG" sz="2600" b="0" i="0" u="none" strike="noStrike" dirty="0" smtClean="0">
                          <a:solidFill>
                            <a:srgbClr val="000000"/>
                          </a:solidFill>
                          <a:effectLst/>
                          <a:latin typeface="Times New Roman" panose="02020603050405020304" pitchFamily="18" charset="0"/>
                        </a:rPr>
                        <a:t>2012</a:t>
                      </a:r>
                      <a:endParaRPr lang="bg-BG" sz="26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r>
                        <a:rPr lang="bg-BG" sz="2600" u="none" strike="noStrike" dirty="0" smtClean="0">
                          <a:effectLst/>
                        </a:rPr>
                        <a:t>838</a:t>
                      </a:r>
                      <a:endParaRPr lang="bg-BG" sz="2600" b="0" i="0" u="none" strike="noStrike" dirty="0">
                        <a:solidFill>
                          <a:srgbClr val="000000"/>
                        </a:solidFill>
                        <a:effectLst/>
                        <a:latin typeface="Times New Roman" panose="02020603050405020304" pitchFamily="18" charset="0"/>
                      </a:endParaRPr>
                    </a:p>
                  </a:txBody>
                  <a:tcPr marL="9525" marR="9525" marT="9525" marB="0" anchor="ctr">
                    <a:solidFill>
                      <a:srgbClr val="FFFF00"/>
                    </a:solidFill>
                  </a:tcPr>
                </a:tc>
              </a:tr>
            </a:tbl>
          </a:graphicData>
        </a:graphic>
      </p:graphicFrame>
    </p:spTree>
    <p:extLst>
      <p:ext uri="{BB962C8B-B14F-4D97-AF65-F5344CB8AC3E}">
        <p14:creationId xmlns:p14="http://schemas.microsoft.com/office/powerpoint/2010/main" val="2914131237"/>
      </p:ext>
    </p:extLst>
  </p:cSld>
  <p:clrMapOvr>
    <a:masterClrMapping/>
  </p:clrMapOvr>
  <p:transition spd="slow">
    <p:diamon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42851458"/>
              </p:ext>
            </p:extLst>
          </p:nvPr>
        </p:nvGraphicFramePr>
        <p:xfrm>
          <a:off x="107504" y="116627"/>
          <a:ext cx="8928991" cy="6637605"/>
        </p:xfrm>
        <a:graphic>
          <a:graphicData uri="http://schemas.openxmlformats.org/drawingml/2006/table">
            <a:tbl>
              <a:tblPr>
                <a:tableStyleId>{5C22544A-7EE6-4342-B048-85BDC9FD1C3A}</a:tableStyleId>
              </a:tblPr>
              <a:tblGrid>
                <a:gridCol w="1829711"/>
                <a:gridCol w="951450"/>
                <a:gridCol w="1902900"/>
                <a:gridCol w="2195654"/>
                <a:gridCol w="2049276"/>
              </a:tblGrid>
              <a:tr h="545305">
                <a:tc>
                  <a:txBody>
                    <a:bodyPr/>
                    <a:lstStyle/>
                    <a:p>
                      <a:pPr algn="ctr" fontAlgn="b"/>
                      <a:r>
                        <a:rPr lang="bg-BG" sz="2000" u="none" strike="noStrike" dirty="0">
                          <a:effectLst/>
                        </a:rPr>
                        <a:t>Затвори</a:t>
                      </a:r>
                      <a:endParaRPr lang="bg-BG"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1800" u="none" strike="noStrike" dirty="0" smtClean="0">
                          <a:effectLst/>
                        </a:rPr>
                        <a:t> УПО / 2011</a:t>
                      </a:r>
                      <a:endParaRPr lang="bg-BG"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ru-RU" sz="1800" u="none" strike="noStrike" dirty="0">
                          <a:effectLst/>
                        </a:rPr>
                        <a:t>Средно </a:t>
                      </a:r>
                      <a:r>
                        <a:rPr lang="ru-RU" sz="1800" u="none" strike="noStrike" dirty="0" smtClean="0">
                          <a:effectLst/>
                        </a:rPr>
                        <a:t>остатък </a:t>
                      </a:r>
                      <a:r>
                        <a:rPr lang="ru-RU" sz="1800" u="none" strike="noStrike" dirty="0">
                          <a:effectLst/>
                        </a:rPr>
                        <a:t>в дни</a:t>
                      </a:r>
                      <a:endParaRPr lang="ru-RU"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ru-RU" sz="1800" u="none" strike="noStrike" dirty="0" smtClean="0">
                          <a:effectLst/>
                        </a:rPr>
                        <a:t>Най-голям </a:t>
                      </a:r>
                      <a:r>
                        <a:rPr lang="ru-RU" sz="1800" u="none" strike="noStrike" dirty="0">
                          <a:effectLst/>
                        </a:rPr>
                        <a:t>остатък в дни</a:t>
                      </a:r>
                      <a:endParaRPr lang="ru-RU"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ru-RU" sz="1800" u="none" strike="noStrike" dirty="0" smtClean="0">
                          <a:effectLst/>
                        </a:rPr>
                        <a:t>Най-малък </a:t>
                      </a:r>
                      <a:r>
                        <a:rPr lang="ru-RU" sz="1800" u="none" strike="noStrike" dirty="0">
                          <a:effectLst/>
                        </a:rPr>
                        <a:t>остатък в дни</a:t>
                      </a:r>
                      <a:endParaRPr lang="ru-RU" sz="1800" b="0" i="0" u="none" strike="noStrike" dirty="0">
                        <a:solidFill>
                          <a:srgbClr val="000000"/>
                        </a:solidFill>
                        <a:effectLst/>
                        <a:latin typeface="Calibri" panose="020F0502020204030204" pitchFamily="34" charset="0"/>
                      </a:endParaRPr>
                    </a:p>
                  </a:txBody>
                  <a:tcPr marL="9525" marR="9525" marT="9525" marB="0" anchor="b"/>
                </a:tc>
              </a:tr>
              <a:tr h="506620">
                <a:tc>
                  <a:txBody>
                    <a:bodyPr/>
                    <a:lstStyle/>
                    <a:p>
                      <a:pPr algn="ctr" fontAlgn="b"/>
                      <a:r>
                        <a:rPr lang="bg-BG" sz="2000" u="none" strike="noStrike" dirty="0">
                          <a:effectLst/>
                        </a:rPr>
                        <a:t>Белене</a:t>
                      </a:r>
                      <a:endParaRPr lang="bg-BG"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104</a:t>
                      </a:r>
                      <a:endParaRPr lang="bg-BG"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187</a:t>
                      </a:r>
                      <a:endParaRPr lang="bg-BG"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smtClean="0">
                          <a:effectLst/>
                        </a:rPr>
                        <a:t>1183 / 3.2г</a:t>
                      </a:r>
                      <a:endParaRPr lang="bg-BG"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12</a:t>
                      </a:r>
                      <a:endParaRPr lang="bg-BG" sz="2200" b="0" i="0" u="none" strike="noStrike" dirty="0">
                        <a:solidFill>
                          <a:srgbClr val="000000"/>
                        </a:solidFill>
                        <a:effectLst/>
                        <a:latin typeface="Calibri" panose="020F0502020204030204" pitchFamily="34" charset="0"/>
                      </a:endParaRPr>
                    </a:p>
                  </a:txBody>
                  <a:tcPr marL="9525" marR="9525" marT="9525" marB="0" anchor="b">
                    <a:solidFill>
                      <a:srgbClr val="FFFF00"/>
                    </a:solidFill>
                  </a:tcPr>
                </a:tc>
              </a:tr>
              <a:tr h="506620">
                <a:tc>
                  <a:txBody>
                    <a:bodyPr/>
                    <a:lstStyle/>
                    <a:p>
                      <a:pPr algn="ctr" fontAlgn="b"/>
                      <a:r>
                        <a:rPr lang="bg-BG" sz="2000" u="none" strike="noStrike" dirty="0">
                          <a:effectLst/>
                        </a:rPr>
                        <a:t>Бобов дол</a:t>
                      </a:r>
                      <a:endParaRPr lang="bg-BG"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a:effectLst/>
                        </a:rPr>
                        <a:t>30</a:t>
                      </a:r>
                      <a:endParaRPr lang="bg-BG"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460</a:t>
                      </a:r>
                      <a:endParaRPr lang="bg-BG"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smtClean="0">
                          <a:effectLst/>
                        </a:rPr>
                        <a:t>1592/ 4.3 г</a:t>
                      </a:r>
                    </a:p>
                  </a:txBody>
                  <a:tcPr marL="9525" marR="9525" marT="9525" marB="0" anchor="b"/>
                </a:tc>
                <a:tc>
                  <a:txBody>
                    <a:bodyPr/>
                    <a:lstStyle/>
                    <a:p>
                      <a:pPr algn="ctr" fontAlgn="b"/>
                      <a:r>
                        <a:rPr lang="bg-BG" sz="2200" u="none" strike="noStrike" dirty="0">
                          <a:effectLst/>
                        </a:rPr>
                        <a:t>20</a:t>
                      </a:r>
                      <a:endParaRPr lang="bg-BG" sz="2200" b="0" i="0" u="none" strike="noStrike" dirty="0">
                        <a:solidFill>
                          <a:srgbClr val="000000"/>
                        </a:solidFill>
                        <a:effectLst/>
                        <a:latin typeface="Calibri" panose="020F0502020204030204" pitchFamily="34" charset="0"/>
                      </a:endParaRPr>
                    </a:p>
                  </a:txBody>
                  <a:tcPr marL="9525" marR="9525" marT="9525" marB="0" anchor="b"/>
                </a:tc>
              </a:tr>
              <a:tr h="506620">
                <a:tc>
                  <a:txBody>
                    <a:bodyPr/>
                    <a:lstStyle/>
                    <a:p>
                      <a:pPr algn="ctr" fontAlgn="b"/>
                      <a:r>
                        <a:rPr lang="bg-BG" sz="2000" u="none" strike="noStrike" dirty="0">
                          <a:effectLst/>
                        </a:rPr>
                        <a:t>Бойчиновци</a:t>
                      </a:r>
                      <a:endParaRPr lang="bg-BG"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1</a:t>
                      </a:r>
                      <a:endParaRPr lang="bg-BG" sz="2200" b="0" i="0" u="none" strike="noStrike" dirty="0">
                        <a:solidFill>
                          <a:srgbClr val="000000"/>
                        </a:solidFill>
                        <a:effectLst/>
                        <a:latin typeface="Calibri" panose="020F0502020204030204" pitchFamily="34" charset="0"/>
                      </a:endParaRPr>
                    </a:p>
                  </a:txBody>
                  <a:tcPr marL="9525" marR="9525" marT="9525" marB="0" anchor="b">
                    <a:solidFill>
                      <a:srgbClr val="FFFF00"/>
                    </a:solidFill>
                  </a:tcPr>
                </a:tc>
                <a:tc gridSpan="3">
                  <a:txBody>
                    <a:bodyPr/>
                    <a:lstStyle/>
                    <a:p>
                      <a:pPr algn="l" fontAlgn="b"/>
                      <a:r>
                        <a:rPr lang="bg-BG" sz="2200" u="none" strike="noStrike" dirty="0" smtClean="0">
                          <a:effectLst/>
                        </a:rPr>
                        <a:t>       192 / </a:t>
                      </a:r>
                      <a:r>
                        <a:rPr lang="bg-BG" sz="2200" b="0" i="0" u="none" strike="noStrike" dirty="0" smtClean="0">
                          <a:solidFill>
                            <a:srgbClr val="000000"/>
                          </a:solidFill>
                          <a:effectLst/>
                          <a:latin typeface="Calibri" panose="020F0502020204030204" pitchFamily="34" charset="0"/>
                        </a:rPr>
                        <a:t>6 м</a:t>
                      </a:r>
                      <a:endParaRPr lang="bg-BG" sz="22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ctr" fontAlgn="b"/>
                      <a:endParaRPr lang="bg-BG" sz="2200" b="0" i="0" u="none" strike="noStrike" dirty="0">
                        <a:solidFill>
                          <a:srgbClr val="000000"/>
                        </a:solidFill>
                        <a:effectLst/>
                        <a:latin typeface="Calibri" panose="020F0502020204030204" pitchFamily="34" charset="0"/>
                      </a:endParaRPr>
                    </a:p>
                  </a:txBody>
                  <a:tcPr marL="9525" marR="9525" marT="9525" marB="0" anchor="b">
                    <a:noFill/>
                  </a:tcPr>
                </a:tc>
                <a:tc hMerge="1">
                  <a:txBody>
                    <a:bodyPr/>
                    <a:lstStyle/>
                    <a:p>
                      <a:pPr algn="ctr" fontAlgn="b"/>
                      <a:endParaRPr lang="bg-BG" sz="2200" b="0" i="0" u="none" strike="noStrike" dirty="0">
                        <a:solidFill>
                          <a:srgbClr val="000000"/>
                        </a:solidFill>
                        <a:effectLst/>
                        <a:latin typeface="Calibri" panose="020F0502020204030204" pitchFamily="34" charset="0"/>
                      </a:endParaRPr>
                    </a:p>
                  </a:txBody>
                  <a:tcPr marL="9525" marR="9525" marT="9525" marB="0" anchor="b">
                    <a:noFill/>
                  </a:tcPr>
                </a:tc>
              </a:tr>
              <a:tr h="506620">
                <a:tc>
                  <a:txBody>
                    <a:bodyPr/>
                    <a:lstStyle/>
                    <a:p>
                      <a:pPr algn="ctr" fontAlgn="b"/>
                      <a:r>
                        <a:rPr lang="bg-BG" sz="2000" u="none" strike="noStrike" dirty="0">
                          <a:effectLst/>
                        </a:rPr>
                        <a:t>Бургас</a:t>
                      </a:r>
                      <a:endParaRPr lang="bg-BG"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a:effectLst/>
                        </a:rPr>
                        <a:t>56</a:t>
                      </a:r>
                      <a:endParaRPr lang="bg-BG"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293</a:t>
                      </a:r>
                      <a:endParaRPr lang="bg-BG"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smtClean="0">
                          <a:effectLst/>
                        </a:rPr>
                        <a:t>671 / 1.8 г.</a:t>
                      </a:r>
                      <a:endParaRPr lang="bg-BG"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66</a:t>
                      </a:r>
                      <a:endParaRPr lang="bg-BG" sz="2200" b="0" i="0" u="none" strike="noStrike" dirty="0">
                        <a:solidFill>
                          <a:srgbClr val="000000"/>
                        </a:solidFill>
                        <a:effectLst/>
                        <a:latin typeface="Calibri" panose="020F0502020204030204" pitchFamily="34" charset="0"/>
                      </a:endParaRPr>
                    </a:p>
                  </a:txBody>
                  <a:tcPr marL="9525" marR="9525" marT="9525" marB="0" anchor="b"/>
                </a:tc>
              </a:tr>
              <a:tr h="506620">
                <a:tc>
                  <a:txBody>
                    <a:bodyPr/>
                    <a:lstStyle/>
                    <a:p>
                      <a:pPr algn="ctr" fontAlgn="b"/>
                      <a:r>
                        <a:rPr lang="bg-BG" sz="2000" u="none" strike="noStrike" dirty="0">
                          <a:effectLst/>
                        </a:rPr>
                        <a:t>Варна </a:t>
                      </a:r>
                      <a:endParaRPr lang="bg-BG"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172</a:t>
                      </a:r>
                      <a:endParaRPr lang="bg-BG" sz="22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c>
                  <a:txBody>
                    <a:bodyPr/>
                    <a:lstStyle/>
                    <a:p>
                      <a:pPr algn="ctr" fontAlgn="b"/>
                      <a:r>
                        <a:rPr lang="bg-BG" sz="2200" u="none" strike="noStrike">
                          <a:effectLst/>
                        </a:rPr>
                        <a:t>396</a:t>
                      </a:r>
                      <a:endParaRPr lang="bg-BG"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smtClean="0">
                          <a:effectLst/>
                        </a:rPr>
                        <a:t>2771/ 7.5 г.</a:t>
                      </a:r>
                      <a:endParaRPr lang="bg-BG"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14</a:t>
                      </a:r>
                      <a:endParaRPr lang="bg-BG" sz="2200" b="0" i="0" u="none" strike="noStrike" dirty="0">
                        <a:solidFill>
                          <a:srgbClr val="000000"/>
                        </a:solidFill>
                        <a:effectLst/>
                        <a:latin typeface="Calibri" panose="020F0502020204030204" pitchFamily="34" charset="0"/>
                      </a:endParaRPr>
                    </a:p>
                  </a:txBody>
                  <a:tcPr marL="9525" marR="9525" marT="9525" marB="0" anchor="b"/>
                </a:tc>
              </a:tr>
              <a:tr h="506620">
                <a:tc>
                  <a:txBody>
                    <a:bodyPr/>
                    <a:lstStyle/>
                    <a:p>
                      <a:pPr algn="ctr" fontAlgn="b"/>
                      <a:r>
                        <a:rPr lang="bg-BG" sz="2000" u="none" strike="noStrike" dirty="0">
                          <a:effectLst/>
                        </a:rPr>
                        <a:t>Враца</a:t>
                      </a:r>
                      <a:endParaRPr lang="bg-BG"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a:effectLst/>
                        </a:rPr>
                        <a:t>88</a:t>
                      </a:r>
                      <a:endParaRPr lang="bg-BG"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131</a:t>
                      </a:r>
                      <a:endParaRPr lang="bg-BG" sz="2200" b="0" i="0" u="none" strike="noStrike" dirty="0">
                        <a:solidFill>
                          <a:srgbClr val="000000"/>
                        </a:solidFill>
                        <a:effectLst/>
                        <a:latin typeface="Calibri" panose="020F0502020204030204" pitchFamily="34" charset="0"/>
                      </a:endParaRPr>
                    </a:p>
                  </a:txBody>
                  <a:tcPr marL="9525" marR="9525" marT="9525" marB="0" anchor="b">
                    <a:solidFill>
                      <a:srgbClr val="FFFF00"/>
                    </a:solidFill>
                  </a:tcPr>
                </a:tc>
                <a:tc>
                  <a:txBody>
                    <a:bodyPr/>
                    <a:lstStyle/>
                    <a:p>
                      <a:pPr algn="ctr" fontAlgn="b"/>
                      <a:r>
                        <a:rPr lang="bg-BG" sz="2200" u="none" strike="noStrike" dirty="0" smtClean="0">
                          <a:effectLst/>
                        </a:rPr>
                        <a:t>911 / 2.5 г.</a:t>
                      </a:r>
                      <a:endParaRPr lang="bg-BG"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20</a:t>
                      </a:r>
                      <a:endParaRPr lang="bg-BG" sz="2200" b="0" i="0" u="none" strike="noStrike" dirty="0">
                        <a:solidFill>
                          <a:srgbClr val="000000"/>
                        </a:solidFill>
                        <a:effectLst/>
                        <a:latin typeface="Calibri" panose="020F0502020204030204" pitchFamily="34" charset="0"/>
                      </a:endParaRPr>
                    </a:p>
                  </a:txBody>
                  <a:tcPr marL="9525" marR="9525" marT="9525" marB="0" anchor="b"/>
                </a:tc>
              </a:tr>
              <a:tr h="506620">
                <a:tc>
                  <a:txBody>
                    <a:bodyPr/>
                    <a:lstStyle/>
                    <a:p>
                      <a:pPr algn="ctr" fontAlgn="b"/>
                      <a:r>
                        <a:rPr lang="bg-BG" sz="2000" u="none" strike="noStrike" dirty="0">
                          <a:effectLst/>
                        </a:rPr>
                        <a:t>Ловеч</a:t>
                      </a:r>
                      <a:endParaRPr lang="bg-BG"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a:effectLst/>
                        </a:rPr>
                        <a:t>64</a:t>
                      </a:r>
                      <a:endParaRPr lang="bg-BG"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a:effectLst/>
                        </a:rPr>
                        <a:t>371</a:t>
                      </a:r>
                      <a:endParaRPr lang="bg-BG"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smtClean="0">
                          <a:effectLst/>
                        </a:rPr>
                        <a:t>1653 / 4.5 г.</a:t>
                      </a:r>
                      <a:endParaRPr lang="bg-BG"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33</a:t>
                      </a:r>
                      <a:endParaRPr lang="bg-BG" sz="2200" b="0" i="0" u="none" strike="noStrike" dirty="0">
                        <a:solidFill>
                          <a:srgbClr val="000000"/>
                        </a:solidFill>
                        <a:effectLst/>
                        <a:latin typeface="Calibri" panose="020F0502020204030204" pitchFamily="34" charset="0"/>
                      </a:endParaRPr>
                    </a:p>
                  </a:txBody>
                  <a:tcPr marL="9525" marR="9525" marT="9525" marB="0" anchor="b"/>
                </a:tc>
              </a:tr>
              <a:tr h="506620">
                <a:tc>
                  <a:txBody>
                    <a:bodyPr/>
                    <a:lstStyle/>
                    <a:p>
                      <a:pPr algn="ctr" fontAlgn="b"/>
                      <a:r>
                        <a:rPr lang="bg-BG" sz="2000" u="none" strike="noStrike" dirty="0">
                          <a:effectLst/>
                        </a:rPr>
                        <a:t>Пазарджик </a:t>
                      </a:r>
                      <a:endParaRPr lang="bg-BG"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a:effectLst/>
                        </a:rPr>
                        <a:t>36</a:t>
                      </a:r>
                      <a:endParaRPr lang="bg-BG"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a:effectLst/>
                        </a:rPr>
                        <a:t>202</a:t>
                      </a:r>
                      <a:endParaRPr lang="bg-BG"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smtClean="0">
                          <a:effectLst/>
                        </a:rPr>
                        <a:t>672 / 1.8 г.</a:t>
                      </a:r>
                      <a:endParaRPr lang="bg-BG"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15</a:t>
                      </a:r>
                      <a:endParaRPr lang="bg-BG" sz="2200" b="0" i="0" u="none" strike="noStrike" dirty="0">
                        <a:solidFill>
                          <a:srgbClr val="000000"/>
                        </a:solidFill>
                        <a:effectLst/>
                        <a:latin typeface="Calibri" panose="020F0502020204030204" pitchFamily="34" charset="0"/>
                      </a:endParaRPr>
                    </a:p>
                  </a:txBody>
                  <a:tcPr marL="9525" marR="9525" marT="9525" marB="0" anchor="b"/>
                </a:tc>
              </a:tr>
              <a:tr h="506620">
                <a:tc>
                  <a:txBody>
                    <a:bodyPr/>
                    <a:lstStyle/>
                    <a:p>
                      <a:pPr algn="ctr" fontAlgn="b"/>
                      <a:r>
                        <a:rPr lang="bg-BG" sz="2000" u="none" strike="noStrike" dirty="0">
                          <a:effectLst/>
                        </a:rPr>
                        <a:t>Плевен</a:t>
                      </a:r>
                      <a:endParaRPr lang="bg-BG"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a:effectLst/>
                        </a:rPr>
                        <a:t>34</a:t>
                      </a:r>
                      <a:endParaRPr lang="bg-BG"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a:effectLst/>
                        </a:rPr>
                        <a:t>263</a:t>
                      </a:r>
                      <a:endParaRPr lang="bg-BG"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smtClean="0">
                          <a:effectLst/>
                        </a:rPr>
                        <a:t>1499 / 4 г.</a:t>
                      </a:r>
                      <a:endParaRPr lang="bg-BG"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14</a:t>
                      </a:r>
                      <a:endParaRPr lang="bg-BG" sz="2200" b="0" i="0" u="none" strike="noStrike" dirty="0">
                        <a:solidFill>
                          <a:srgbClr val="000000"/>
                        </a:solidFill>
                        <a:effectLst/>
                        <a:latin typeface="Calibri" panose="020F0502020204030204" pitchFamily="34" charset="0"/>
                      </a:endParaRPr>
                    </a:p>
                  </a:txBody>
                  <a:tcPr marL="9525" marR="9525" marT="9525" marB="0" anchor="b"/>
                </a:tc>
              </a:tr>
              <a:tr h="506620">
                <a:tc>
                  <a:txBody>
                    <a:bodyPr/>
                    <a:lstStyle/>
                    <a:p>
                      <a:pPr algn="ctr" fontAlgn="b"/>
                      <a:r>
                        <a:rPr lang="bg-BG" sz="2000" u="none" strike="noStrike" dirty="0">
                          <a:effectLst/>
                        </a:rPr>
                        <a:t>Сливен</a:t>
                      </a:r>
                      <a:endParaRPr lang="bg-BG"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a:effectLst/>
                        </a:rPr>
                        <a:t>13</a:t>
                      </a:r>
                      <a:endParaRPr lang="bg-BG"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a:effectLst/>
                        </a:rPr>
                        <a:t>560</a:t>
                      </a:r>
                      <a:endParaRPr lang="bg-BG"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smtClean="0">
                          <a:effectLst/>
                        </a:rPr>
                        <a:t>998 / 2.7 г.</a:t>
                      </a:r>
                      <a:endParaRPr lang="bg-BG"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112</a:t>
                      </a:r>
                      <a:endParaRPr lang="bg-BG" sz="22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r>
              <a:tr h="506620">
                <a:tc>
                  <a:txBody>
                    <a:bodyPr/>
                    <a:lstStyle/>
                    <a:p>
                      <a:pPr algn="ctr" fontAlgn="b"/>
                      <a:r>
                        <a:rPr lang="bg-BG" sz="2000" u="none" strike="noStrike" dirty="0">
                          <a:effectLst/>
                        </a:rPr>
                        <a:t>София</a:t>
                      </a:r>
                      <a:endParaRPr lang="bg-BG"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144</a:t>
                      </a:r>
                      <a:endParaRPr lang="bg-BG"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a:effectLst/>
                        </a:rPr>
                        <a:t>629</a:t>
                      </a:r>
                      <a:endParaRPr lang="bg-BG"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smtClean="0">
                          <a:effectLst/>
                        </a:rPr>
                        <a:t>2727 / 7.4 г.</a:t>
                      </a:r>
                      <a:endParaRPr lang="bg-BG"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40</a:t>
                      </a:r>
                      <a:endParaRPr lang="bg-BG" sz="2200" b="0" i="0" u="none" strike="noStrike" dirty="0">
                        <a:solidFill>
                          <a:srgbClr val="000000"/>
                        </a:solidFill>
                        <a:effectLst/>
                        <a:latin typeface="Calibri" panose="020F0502020204030204" pitchFamily="34" charset="0"/>
                      </a:endParaRPr>
                    </a:p>
                  </a:txBody>
                  <a:tcPr marL="9525" marR="9525" marT="9525" marB="0" anchor="b"/>
                </a:tc>
              </a:tr>
              <a:tr h="506620">
                <a:tc>
                  <a:txBody>
                    <a:bodyPr/>
                    <a:lstStyle/>
                    <a:p>
                      <a:pPr algn="ctr" fontAlgn="b"/>
                      <a:r>
                        <a:rPr lang="bg-BG" sz="2000" u="none" strike="noStrike" dirty="0">
                          <a:effectLst/>
                        </a:rPr>
                        <a:t>Стара Загора</a:t>
                      </a:r>
                      <a:endParaRPr lang="bg-BG"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a:effectLst/>
                        </a:rPr>
                        <a:t>89</a:t>
                      </a:r>
                      <a:endParaRPr lang="bg-BG"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bg-BG" sz="2200" u="none" strike="noStrike" dirty="0">
                          <a:effectLst/>
                        </a:rPr>
                        <a:t>650</a:t>
                      </a:r>
                      <a:endParaRPr lang="bg-BG" sz="22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c>
                  <a:txBody>
                    <a:bodyPr/>
                    <a:lstStyle/>
                    <a:p>
                      <a:pPr algn="ctr" fontAlgn="b"/>
                      <a:r>
                        <a:rPr lang="bg-BG" sz="2200" u="none" strike="noStrike" dirty="0" smtClean="0">
                          <a:effectLst/>
                        </a:rPr>
                        <a:t>2995 / 8.2 г.</a:t>
                      </a:r>
                      <a:endParaRPr lang="bg-BG" sz="2200" b="0" i="0" u="none" strike="noStrike" dirty="0">
                        <a:solidFill>
                          <a:srgbClr val="000000"/>
                        </a:solidFill>
                        <a:effectLst/>
                        <a:latin typeface="Calibri" panose="020F0502020204030204" pitchFamily="34" charset="0"/>
                      </a:endParaRPr>
                    </a:p>
                  </a:txBody>
                  <a:tcPr marL="9525" marR="9525" marT="9525" marB="0" anchor="b">
                    <a:solidFill>
                      <a:srgbClr val="FFC000"/>
                    </a:solidFill>
                  </a:tcPr>
                </a:tc>
                <a:tc>
                  <a:txBody>
                    <a:bodyPr/>
                    <a:lstStyle/>
                    <a:p>
                      <a:pPr algn="ctr" fontAlgn="b"/>
                      <a:r>
                        <a:rPr lang="bg-BG" sz="2200" u="none" strike="noStrike" dirty="0">
                          <a:effectLst/>
                        </a:rPr>
                        <a:t>36</a:t>
                      </a:r>
                      <a:endParaRPr lang="bg-BG" sz="22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69836275"/>
      </p:ext>
    </p:extLst>
  </p:cSld>
  <p:clrMapOvr>
    <a:masterClrMapping/>
  </p:clrMapOvr>
  <p:transition spd="slow">
    <p:diamon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Chart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9139237" cy="4864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39581" y="4941168"/>
            <a:ext cx="6058966" cy="481670"/>
          </a:xfrm>
          <a:prstGeom prst="rect">
            <a:avLst/>
          </a:prstGeom>
        </p:spPr>
        <p:txBody>
          <a:bodyPr wrap="none">
            <a:spAutoFit/>
          </a:bodyPr>
          <a:lstStyle/>
          <a:p>
            <a:pPr indent="449580" algn="just">
              <a:lnSpc>
                <a:spcPct val="115000"/>
              </a:lnSpc>
              <a:spcAft>
                <a:spcPts val="0"/>
              </a:spcAft>
            </a:pPr>
            <a:r>
              <a:rPr lang="bg-BG" sz="2200"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Данни на ГДИН за периода 2005-2009 г</a:t>
            </a:r>
            <a:r>
              <a:rPr lang="bg-BG" sz="22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a:t>
            </a:r>
            <a:endParaRPr lang="bg-BG" sz="22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615058821"/>
              </p:ext>
            </p:extLst>
          </p:nvPr>
        </p:nvGraphicFramePr>
        <p:xfrm>
          <a:off x="5619385" y="4894193"/>
          <a:ext cx="3503446" cy="1963806"/>
        </p:xfrm>
        <a:graphic>
          <a:graphicData uri="http://schemas.openxmlformats.org/drawingml/2006/table">
            <a:tbl>
              <a:tblPr firstRow="1" firstCol="1" bandRow="1">
                <a:tableStyleId>{5C22544A-7EE6-4342-B048-85BDC9FD1C3A}</a:tableStyleId>
              </a:tblPr>
              <a:tblGrid>
                <a:gridCol w="2085385"/>
                <a:gridCol w="1418061"/>
              </a:tblGrid>
              <a:tr h="654602">
                <a:tc>
                  <a:txBody>
                    <a:bodyPr/>
                    <a:lstStyle/>
                    <a:p>
                      <a:pPr>
                        <a:lnSpc>
                          <a:spcPct val="115000"/>
                        </a:lnSpc>
                        <a:spcAft>
                          <a:spcPts val="1000"/>
                        </a:spcAft>
                      </a:pPr>
                      <a:r>
                        <a:rPr lang="bg-BG" sz="2500">
                          <a:effectLst/>
                        </a:rPr>
                        <a:t>2010 г.</a:t>
                      </a:r>
                      <a:endParaRPr lang="bg-BG" sz="2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bg-BG" sz="2500">
                          <a:effectLst/>
                        </a:rPr>
                        <a:t>289</a:t>
                      </a:r>
                      <a:endParaRPr lang="bg-BG" sz="2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54602">
                <a:tc>
                  <a:txBody>
                    <a:bodyPr/>
                    <a:lstStyle/>
                    <a:p>
                      <a:pPr>
                        <a:lnSpc>
                          <a:spcPct val="115000"/>
                        </a:lnSpc>
                        <a:spcAft>
                          <a:spcPts val="1000"/>
                        </a:spcAft>
                      </a:pPr>
                      <a:r>
                        <a:rPr lang="bg-BG" sz="2500">
                          <a:effectLst/>
                        </a:rPr>
                        <a:t>2011г.</a:t>
                      </a:r>
                      <a:endParaRPr lang="bg-BG" sz="2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bg-BG" sz="2500">
                          <a:effectLst/>
                        </a:rPr>
                        <a:t>321</a:t>
                      </a:r>
                      <a:endParaRPr lang="bg-BG" sz="2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54602">
                <a:tc>
                  <a:txBody>
                    <a:bodyPr/>
                    <a:lstStyle/>
                    <a:p>
                      <a:pPr>
                        <a:lnSpc>
                          <a:spcPct val="115000"/>
                        </a:lnSpc>
                        <a:spcAft>
                          <a:spcPts val="1000"/>
                        </a:spcAft>
                      </a:pPr>
                      <a:r>
                        <a:rPr lang="bg-BG" sz="2500">
                          <a:effectLst/>
                        </a:rPr>
                        <a:t>2012 г.</a:t>
                      </a:r>
                      <a:endParaRPr lang="bg-BG" sz="2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bg-BG" sz="2500" dirty="0">
                          <a:effectLst/>
                        </a:rPr>
                        <a:t>334</a:t>
                      </a:r>
                      <a:endParaRPr lang="bg-BG" sz="2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57821749"/>
      </p:ext>
    </p:extLst>
  </p:cSld>
  <p:clrMapOvr>
    <a:masterClrMapping/>
  </p:clrMapOvr>
  <p:transition spd="slow">
    <p:diamon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24744"/>
            <a:ext cx="8784976" cy="1296144"/>
          </a:xfrm>
        </p:spPr>
        <p:txBody>
          <a:bodyPr>
            <a:normAutofit fontScale="90000"/>
          </a:bodyPr>
          <a:lstStyle/>
          <a:p>
            <a:pPr algn="l"/>
            <a:r>
              <a:rPr lang="bg-BG" sz="3000" dirty="0" smtClean="0"/>
              <a:t>Общо 100 съдии </a:t>
            </a:r>
            <a:r>
              <a:rPr lang="en-US" sz="3000" dirty="0"/>
              <a:t>(</a:t>
            </a:r>
            <a:r>
              <a:rPr lang="bg-BG" sz="3000" dirty="0"/>
              <a:t>близо 5 % от всички </a:t>
            </a:r>
            <a:r>
              <a:rPr lang="bg-BG" sz="3000" dirty="0" smtClean="0"/>
              <a:t>съдии и 14 % от всички наказателни съдии) от:</a:t>
            </a:r>
            <a:br>
              <a:rPr lang="bg-BG" sz="3000" dirty="0" smtClean="0"/>
            </a:br>
            <a:r>
              <a:rPr lang="bg-BG" sz="3000" dirty="0"/>
              <a:t>-</a:t>
            </a:r>
            <a:r>
              <a:rPr lang="bg-BG" sz="3000" dirty="0" smtClean="0"/>
              <a:t> 11 ОС (55 респонденти) </a:t>
            </a:r>
            <a:br>
              <a:rPr lang="bg-BG" sz="3000" dirty="0" smtClean="0"/>
            </a:br>
            <a:r>
              <a:rPr lang="bg-BG" sz="3000" dirty="0" smtClean="0"/>
              <a:t>- 4 АС (34 респонденти)</a:t>
            </a:r>
            <a:br>
              <a:rPr lang="bg-BG" sz="3000" dirty="0" smtClean="0"/>
            </a:br>
            <a:r>
              <a:rPr lang="bg-BG" sz="3000" dirty="0" smtClean="0"/>
              <a:t>- ВКС (11 респонденти)</a:t>
            </a:r>
            <a:br>
              <a:rPr lang="bg-BG" sz="3000" dirty="0" smtClean="0"/>
            </a:br>
            <a:r>
              <a:rPr lang="bg-BG" sz="3000" dirty="0" smtClean="0"/>
              <a:t/>
            </a:r>
            <a:br>
              <a:rPr lang="bg-BG" sz="3000" dirty="0" smtClean="0"/>
            </a:br>
            <a:r>
              <a:rPr lang="bg-BG" sz="3000" dirty="0" smtClean="0"/>
              <a:t>От тях общо 22 не прилагат УПО</a:t>
            </a:r>
            <a:endParaRPr lang="bg-BG" sz="3000" dirty="0"/>
          </a:p>
        </p:txBody>
      </p:sp>
      <p:graphicFrame>
        <p:nvGraphicFramePr>
          <p:cNvPr id="3" name="Chart 2"/>
          <p:cNvGraphicFramePr/>
          <p:nvPr>
            <p:extLst>
              <p:ext uri="{D42A27DB-BD31-4B8C-83A1-F6EECF244321}">
                <p14:modId xmlns:p14="http://schemas.microsoft.com/office/powerpoint/2010/main" val="3454131706"/>
              </p:ext>
            </p:extLst>
          </p:nvPr>
        </p:nvGraphicFramePr>
        <p:xfrm>
          <a:off x="251520" y="2852936"/>
          <a:ext cx="9001080" cy="39057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75691463"/>
      </p:ext>
    </p:extLst>
  </p:cSld>
  <p:clrMapOvr>
    <a:masterClrMapping/>
  </p:clrMapOvr>
  <p:transition spd="slow">
    <p:diamon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496" y="1814959"/>
            <a:ext cx="9144000" cy="1470025"/>
          </a:xfrm>
        </p:spPr>
        <p:txBody>
          <a:bodyPr>
            <a:normAutofit fontScale="90000"/>
          </a:bodyPr>
          <a:lstStyle/>
          <a:p>
            <a:r>
              <a:rPr lang="bg-BG" dirty="0"/>
              <a:t/>
            </a:r>
            <a:br>
              <a:rPr lang="bg-BG" dirty="0"/>
            </a:br>
            <a:r>
              <a:rPr lang="bg-BG" b="1" dirty="0"/>
              <a:t> </a:t>
            </a:r>
            <a:r>
              <a:rPr lang="bg-BG" dirty="0"/>
              <a:t/>
            </a:r>
            <a:br>
              <a:rPr lang="bg-BG" dirty="0"/>
            </a:br>
            <a:r>
              <a:rPr lang="bg-BG" b="1" dirty="0">
                <a:latin typeface="Cambria" panose="02040503050406030204" pitchFamily="18" charset="0"/>
              </a:rPr>
              <a:t>ПОЛИТИКИ, ОСНОВАНИ НА ЗНАНИЕ: ПОГЛЕД КЪМ БЪДЕЩЕ БЕЗ ПРЕСТЪПНОСТ </a:t>
            </a:r>
            <a:endParaRPr lang="bg-BG" dirty="0">
              <a:latin typeface="Cambria" panose="02040503050406030204" pitchFamily="18" charset="0"/>
            </a:endParaRPr>
          </a:p>
        </p:txBody>
      </p:sp>
      <p:sp>
        <p:nvSpPr>
          <p:cNvPr id="3" name="Subtitle 2"/>
          <p:cNvSpPr>
            <a:spLocks noGrp="1"/>
          </p:cNvSpPr>
          <p:nvPr>
            <p:ph type="subTitle" idx="1"/>
          </p:nvPr>
        </p:nvSpPr>
        <p:spPr>
          <a:xfrm>
            <a:off x="1371600" y="3861048"/>
            <a:ext cx="6400800" cy="1752600"/>
          </a:xfrm>
        </p:spPr>
        <p:txBody>
          <a:bodyPr/>
          <a:lstStyle/>
          <a:p>
            <a:endParaRPr lang="bg-BG" b="1" dirty="0" smtClean="0">
              <a:solidFill>
                <a:schemeClr val="tx1"/>
              </a:solidFill>
            </a:endParaRPr>
          </a:p>
          <a:p>
            <a:r>
              <a:rPr lang="bg-BG" b="1" dirty="0" smtClean="0">
                <a:solidFill>
                  <a:schemeClr val="tx1"/>
                </a:solidFill>
                <a:latin typeface="Cambria" panose="02040503050406030204" pitchFamily="18" charset="0"/>
              </a:rPr>
              <a:t>КОНФЕРЕНЦИЯ</a:t>
            </a:r>
          </a:p>
          <a:p>
            <a:r>
              <a:rPr lang="bg-BG" b="1" dirty="0" smtClean="0">
                <a:solidFill>
                  <a:schemeClr val="tx1"/>
                </a:solidFill>
                <a:latin typeface="Cambria" panose="02040503050406030204" pitchFamily="18" charset="0"/>
              </a:rPr>
              <a:t>10 юли 2013 г.</a:t>
            </a:r>
            <a:endParaRPr lang="bg-BG" dirty="0">
              <a:solidFill>
                <a:schemeClr val="tx1"/>
              </a:solidFill>
              <a:latin typeface="Cambria" panose="02040503050406030204" pitchFamily="18" charset="0"/>
            </a:endParaRPr>
          </a:p>
        </p:txBody>
      </p:sp>
      <p:sp>
        <p:nvSpPr>
          <p:cNvPr id="4" name="Rectangle 3"/>
          <p:cNvSpPr/>
          <p:nvPr/>
        </p:nvSpPr>
        <p:spPr>
          <a:xfrm>
            <a:off x="0" y="5818038"/>
            <a:ext cx="9144000" cy="923330"/>
          </a:xfrm>
          <a:prstGeom prst="rect">
            <a:avLst/>
          </a:prstGeom>
        </p:spPr>
        <p:txBody>
          <a:bodyPr wrap="square">
            <a:spAutoFit/>
          </a:bodyPr>
          <a:lstStyle/>
          <a:p>
            <a:pPr algn="ctr"/>
            <a:r>
              <a:rPr lang="bg-BG" b="1" dirty="0">
                <a:latin typeface="Cambria" panose="02040503050406030204" pitchFamily="18" charset="0"/>
              </a:rPr>
              <a:t>Проект ,,Политики, основани на знание – поглед към бъдеще без престъпност“, провеждан с подкрепата на Фондация ,,Конрад </a:t>
            </a:r>
            <a:r>
              <a:rPr lang="bg-BG" b="1" dirty="0" smtClean="0">
                <a:latin typeface="Cambria" panose="02040503050406030204" pitchFamily="18" charset="0"/>
              </a:rPr>
              <a:t>Аденауер“</a:t>
            </a:r>
          </a:p>
          <a:p>
            <a:pPr algn="ctr"/>
            <a:endParaRPr lang="bg-BG" b="1" dirty="0">
              <a:latin typeface="Cambria" panose="02040503050406030204" pitchFamily="18" charset="0"/>
            </a:endParaRPr>
          </a:p>
        </p:txBody>
      </p:sp>
      <p:pic>
        <p:nvPicPr>
          <p:cNvPr id="5" name="Picture 1" descr="Description: gerb"/>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35496" y="44624"/>
            <a:ext cx="2160240" cy="1841456"/>
          </a:xfrm>
          <a:prstGeom prst="rect">
            <a:avLst/>
          </a:prstGeom>
          <a:noFill/>
          <a:ln w="9525">
            <a:noFill/>
            <a:miter lim="800000"/>
            <a:headEnd/>
            <a:tailEnd/>
          </a:ln>
        </p:spPr>
      </p:pic>
      <p:pic>
        <p:nvPicPr>
          <p:cNvPr id="6" name="Picture 2" descr="KAS_Logo_blau"/>
          <p:cNvPicPr>
            <a:picLocks noChangeAspect="1" noChangeArrowheads="1"/>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5698735" y="188640"/>
            <a:ext cx="3337762"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4764413"/>
      </p:ext>
    </p:extLst>
  </p:cSld>
  <p:clrMapOvr>
    <a:masterClrMapping/>
  </p:clrMapOvr>
  <p:transition spd="slow">
    <p:diamon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1869660722"/>
              </p:ext>
            </p:extLst>
          </p:nvPr>
        </p:nvGraphicFramePr>
        <p:xfrm>
          <a:off x="107504" y="116632"/>
          <a:ext cx="9036496" cy="66493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25328057"/>
      </p:ext>
    </p:extLst>
  </p:cSld>
  <p:clrMapOvr>
    <a:masterClrMapping/>
  </p:clrMapOvr>
  <p:transition spd="slow">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val="979903051"/>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75223089"/>
      </p:ext>
    </p:extLst>
  </p:cSld>
  <p:clrMapOvr>
    <a:masterClrMapping/>
  </p:clrMapOvr>
  <p:transition spd="slow">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3609476730"/>
              </p:ext>
            </p:extLst>
          </p:nvPr>
        </p:nvGraphicFramePr>
        <p:xfrm>
          <a:off x="17501" y="0"/>
          <a:ext cx="8928992" cy="66922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02727054"/>
      </p:ext>
    </p:extLst>
  </p:cSld>
  <p:clrMapOvr>
    <a:masterClrMapping/>
  </p:clrMapOvr>
  <p:transition spd="slow">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16566962"/>
              </p:ext>
            </p:extLst>
          </p:nvPr>
        </p:nvGraphicFramePr>
        <p:xfrm>
          <a:off x="107504" y="0"/>
          <a:ext cx="8928992" cy="67413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44316637"/>
      </p:ext>
    </p:extLst>
  </p:cSld>
  <p:clrMapOvr>
    <a:masterClrMapping/>
  </p:clrMapOvr>
  <p:transition spd="slow">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488471494"/>
              </p:ext>
            </p:extLst>
          </p:nvPr>
        </p:nvGraphicFramePr>
        <p:xfrm>
          <a:off x="0" y="188640"/>
          <a:ext cx="9144000" cy="65527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83962527"/>
      </p:ext>
    </p:extLst>
  </p:cSld>
  <p:clrMapOvr>
    <a:masterClrMapping/>
  </p:clrMapOvr>
  <p:transition spd="slow">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069590060"/>
              </p:ext>
            </p:extLst>
          </p:nvPr>
        </p:nvGraphicFramePr>
        <p:xfrm>
          <a:off x="107504" y="116631"/>
          <a:ext cx="8928992" cy="66247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75386287"/>
      </p:ext>
    </p:extLst>
  </p:cSld>
  <p:clrMapOvr>
    <a:masterClrMapping/>
  </p:clrMapOvr>
  <p:transition spd="slow">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817488075"/>
              </p:ext>
            </p:extLst>
          </p:nvPr>
        </p:nvGraphicFramePr>
        <p:xfrm>
          <a:off x="0" y="188640"/>
          <a:ext cx="9144000" cy="65527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80305847"/>
      </p:ext>
    </p:extLst>
  </p:cSld>
  <p:clrMapOvr>
    <a:masterClrMapping/>
  </p:clrMapOvr>
  <p:transition spd="slow">
    <p:diamon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8605</TotalTime>
  <Words>1322</Words>
  <Application>Microsoft Office PowerPoint</Application>
  <PresentationFormat>On-screen Show (4:3)</PresentationFormat>
  <Paragraphs>214</Paragraphs>
  <Slides>20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Cambria</vt:lpstr>
      <vt:lpstr>Monotype Corsiva</vt:lpstr>
      <vt:lpstr>Times New Roman</vt:lpstr>
      <vt:lpstr>Office Theme</vt:lpstr>
      <vt:lpstr>УСЛОВНОТО ПРЕДСРОЧНО ОСВОБОЖДАВАНЕ:  СЪДЕБНИ ПРАКТИКИ И НАГЛАСИ </vt:lpstr>
      <vt:lpstr>Общо 100 съдии (близо 5 % от всички съдии и 14 % от всички наказателни съдии) от: - 11 ОС (55 респонденти)  - 4 АС (34 респонденти) - ВКС (11 респонденти)  От тях общо 22 не прилагат УПО</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В СВОЯТА ПРАКТИКА ПРИ ПРЕЦЕНКАТА НА ПРЕДПОСТАВКИТЕ ПО ЧЛ. 70 И СЛ. ОТ НК: ДОПЪЛНИТЕЛНИ КРИТЕРИИ</vt:lpstr>
      <vt:lpstr>ОБЩИ ИЗВОДИ</vt:lpstr>
      <vt:lpstr>ОБЩИ ИЗВОДИ</vt:lpstr>
      <vt:lpstr>ОБЩИ ИЗВОДИ</vt:lpstr>
      <vt:lpstr>PowerPoint Presentation</vt:lpstr>
      <vt:lpstr>PowerPoint Presentation</vt:lpstr>
      <vt:lpstr>PowerPoint Presentation</vt:lpstr>
      <vt:lpstr>PowerPoint Presentation</vt:lpstr>
      <vt:lpstr>   ПОЛИТИКИ, ОСНОВАНИ НА ЗНАНИЕ: ПОГЛЕД КЪМ БЪДЕЩЕ БЕЗ ПРЕСТЪПНОСТ </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Помилването в българската конституционна практика</dc:title>
  <dc:creator>Iva</dc:creator>
  <cp:lastModifiedBy>Iva Pushkarova</cp:lastModifiedBy>
  <cp:revision>87</cp:revision>
  <cp:lastPrinted>2013-07-03T09:48:34Z</cp:lastPrinted>
  <dcterms:created xsi:type="dcterms:W3CDTF">2012-07-07T16:57:27Z</dcterms:created>
  <dcterms:modified xsi:type="dcterms:W3CDTF">2013-07-12T05:35:37Z</dcterms:modified>
</cp:coreProperties>
</file>