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5" r:id="rId4"/>
    <p:sldId id="273" r:id="rId5"/>
    <p:sldId id="277" r:id="rId6"/>
    <p:sldId id="278" r:id="rId7"/>
    <p:sldId id="280" r:id="rId8"/>
    <p:sldId id="279" r:id="rId9"/>
    <p:sldId id="281" r:id="rId10"/>
    <p:sldId id="284" r:id="rId11"/>
    <p:sldId id="282" r:id="rId12"/>
    <p:sldId id="283" r:id="rId13"/>
    <p:sldId id="257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A9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88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04.12.2012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04.12.2012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04.12.2012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04.12.2012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04.12.2012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04.12.2012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04.12.2012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04.12.2012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04.12.2012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04.12.2012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04.12.2012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EA9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9ACC2-3A86-4D28-8CD8-06AFA5F65853}" type="datetimeFigureOut">
              <a:rPr lang="bg-BG" smtClean="0"/>
              <a:pPr/>
              <a:t>04.12.2012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amond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20888"/>
            <a:ext cx="9036496" cy="2234679"/>
          </a:xfrm>
        </p:spPr>
        <p:txBody>
          <a:bodyPr>
            <a:noAutofit/>
          </a:bodyPr>
          <a:lstStyle/>
          <a:p>
            <a:pPr algn="r"/>
            <a:r>
              <a:rPr lang="bg-BG" sz="60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Помилването  като инструмент на националните наказателни политики</a:t>
            </a:r>
            <a:r>
              <a:rPr lang="bg-BG" sz="5500" b="1" dirty="0" smtClean="0">
                <a:latin typeface="Monotype Corsiva" pitchFamily="66" charset="0"/>
              </a:rPr>
              <a:t/>
            </a:r>
            <a:br>
              <a:rPr lang="bg-BG" sz="5500" b="1" dirty="0" smtClean="0">
                <a:latin typeface="Monotype Corsiva" pitchFamily="66" charset="0"/>
              </a:rPr>
            </a:br>
            <a:r>
              <a:rPr lang="bg-BG" sz="5500" dirty="0" smtClean="0">
                <a:latin typeface="Monotype Corsiva" pitchFamily="66" charset="0"/>
              </a:rPr>
              <a:t/>
            </a:r>
            <a:br>
              <a:rPr lang="bg-BG" sz="5500" dirty="0" smtClean="0">
                <a:latin typeface="Monotype Corsiva" pitchFamily="66" charset="0"/>
              </a:rPr>
            </a:br>
            <a:endParaRPr lang="bg-BG" sz="5500" dirty="0">
              <a:latin typeface="Monotype Corsiva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4365104"/>
            <a:ext cx="8856984" cy="2137792"/>
          </a:xfrm>
        </p:spPr>
        <p:txBody>
          <a:bodyPr>
            <a:normAutofit fontScale="55000" lnSpcReduction="20000"/>
          </a:bodyPr>
          <a:lstStyle/>
          <a:p>
            <a:r>
              <a:rPr lang="bg-BG" sz="4500" b="1" dirty="0">
                <a:solidFill>
                  <a:schemeClr val="tx1"/>
                </a:solidFill>
              </a:rPr>
              <a:t>д-р Ива </a:t>
            </a:r>
            <a:r>
              <a:rPr lang="bg-BG" sz="4500" b="1" dirty="0" smtClean="0">
                <a:solidFill>
                  <a:schemeClr val="tx1"/>
                </a:solidFill>
              </a:rPr>
              <a:t>Пушкарова, д-р </a:t>
            </a:r>
            <a:r>
              <a:rPr lang="bg-BG" sz="4500" b="1" dirty="0" smtClean="0">
                <a:solidFill>
                  <a:schemeClr val="tx1"/>
                </a:solidFill>
              </a:rPr>
              <a:t>Наталия </a:t>
            </a:r>
            <a:r>
              <a:rPr lang="bg-BG" sz="4500" b="1" dirty="0" err="1" smtClean="0">
                <a:solidFill>
                  <a:schemeClr val="tx1"/>
                </a:solidFill>
              </a:rPr>
              <a:t>Киселова</a:t>
            </a:r>
            <a:r>
              <a:rPr lang="bg-BG" sz="4500" b="1" dirty="0" smtClean="0">
                <a:solidFill>
                  <a:schemeClr val="tx1"/>
                </a:solidFill>
              </a:rPr>
              <a:t>,</a:t>
            </a:r>
            <a:endParaRPr lang="bg-BG" sz="4500" b="1" dirty="0" smtClean="0">
              <a:solidFill>
                <a:schemeClr val="tx1"/>
              </a:solidFill>
            </a:endParaRPr>
          </a:p>
          <a:p>
            <a:r>
              <a:rPr lang="bg-BG" sz="4500" b="1" dirty="0" smtClean="0">
                <a:solidFill>
                  <a:schemeClr val="tx1"/>
                </a:solidFill>
              </a:rPr>
              <a:t>Стажантски екип при Комисията по помилването </a:t>
            </a:r>
            <a:endParaRPr lang="bg-BG" sz="4500" b="1" dirty="0" smtClean="0">
              <a:solidFill>
                <a:schemeClr val="tx1"/>
              </a:solidFill>
            </a:endParaRPr>
          </a:p>
          <a:p>
            <a:endParaRPr lang="bg-BG" b="1" dirty="0" smtClean="0">
              <a:solidFill>
                <a:schemeClr val="tx1"/>
              </a:solidFill>
            </a:endParaRPr>
          </a:p>
          <a:p>
            <a:r>
              <a:rPr lang="bg-BG" b="1" dirty="0" smtClean="0">
                <a:solidFill>
                  <a:schemeClr val="tx1"/>
                </a:solidFill>
              </a:rPr>
              <a:t>Българско-германска </a:t>
            </a:r>
            <a:r>
              <a:rPr lang="bg-BG" b="1" dirty="0">
                <a:solidFill>
                  <a:schemeClr val="tx1"/>
                </a:solidFill>
              </a:rPr>
              <a:t>конференция: </a:t>
            </a:r>
          </a:p>
          <a:p>
            <a:r>
              <a:rPr lang="bg-BG" b="1" dirty="0">
                <a:solidFill>
                  <a:schemeClr val="tx1"/>
                </a:solidFill>
              </a:rPr>
              <a:t>,,Помилването – репресия и хуманност в съвременните наказателни политики“, </a:t>
            </a:r>
          </a:p>
          <a:p>
            <a:r>
              <a:rPr lang="bg-BG" b="1" dirty="0">
                <a:solidFill>
                  <a:schemeClr val="tx1"/>
                </a:solidFill>
              </a:rPr>
              <a:t>28-29 ноември 2012 г.</a:t>
            </a:r>
          </a:p>
          <a:p>
            <a:endParaRPr lang="bg-BG" b="1" dirty="0">
              <a:solidFill>
                <a:schemeClr val="tx1"/>
              </a:solidFill>
            </a:endParaRPr>
          </a:p>
        </p:txBody>
      </p:sp>
      <p:pic>
        <p:nvPicPr>
          <p:cNvPr id="12289" name="Picture 1" descr="Description: gerb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496" y="44623"/>
            <a:ext cx="2592288" cy="220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56592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Общи изводи</a:t>
            </a:r>
            <a:endParaRPr lang="bg-BG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04056"/>
            <a:ext cx="9144000" cy="64533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bg-BG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bg-BG" sz="3400" b="1" dirty="0" smtClean="0"/>
              <a:t>Монархът е по-ограничен </a:t>
            </a:r>
            <a:r>
              <a:rPr lang="bg-BG" sz="3400" dirty="0" smtClean="0"/>
              <a:t>при упражняване на правото на помилване от президента. В републиките </a:t>
            </a:r>
            <a:r>
              <a:rPr lang="bg-BG" sz="3400" dirty="0" smtClean="0"/>
              <a:t>типично функционират </a:t>
            </a:r>
            <a:r>
              <a:rPr lang="bg-BG" sz="3400" dirty="0" smtClean="0"/>
              <a:t>специални съвещателни органи (</a:t>
            </a:r>
            <a:r>
              <a:rPr lang="bg-BG" sz="3400" b="1" dirty="0" smtClean="0"/>
              <a:t>Комисии по помилване</a:t>
            </a:r>
            <a:r>
              <a:rPr lang="bg-BG" sz="3400" dirty="0" smtClean="0"/>
              <a:t>), изразяващи относително по-голямата автономия на президента.</a:t>
            </a:r>
          </a:p>
          <a:p>
            <a:r>
              <a:rPr lang="bg-BG" sz="3400" dirty="0" smtClean="0"/>
              <a:t>При упражняване на правото на помилване </a:t>
            </a:r>
            <a:r>
              <a:rPr lang="bg-BG" sz="3400" b="1" dirty="0" smtClean="0"/>
              <a:t>в монархиите по-съществена роля има правителството, а в републиките – съдебната </a:t>
            </a:r>
            <a:r>
              <a:rPr lang="bg-BG" sz="3400" b="1" dirty="0" smtClean="0"/>
              <a:t>власт</a:t>
            </a:r>
            <a:r>
              <a:rPr lang="bg-BG" sz="3400" dirty="0" smtClean="0"/>
              <a:t>. В републики със силни монархически традиции участието на двете власти е относително </a:t>
            </a:r>
            <a:r>
              <a:rPr lang="bg-BG" sz="3400" dirty="0" err="1" smtClean="0"/>
              <a:t>равнопоставено</a:t>
            </a:r>
            <a:r>
              <a:rPr lang="bg-BG" sz="3400" dirty="0" smtClean="0"/>
              <a:t>.</a:t>
            </a:r>
            <a:endParaRPr lang="bg-BG" sz="3400" dirty="0" smtClean="0"/>
          </a:p>
          <a:p>
            <a:r>
              <a:rPr lang="bg-BG" sz="3400" dirty="0" smtClean="0"/>
              <a:t>Ограниченията </a:t>
            </a:r>
            <a:r>
              <a:rPr lang="bg-BG" sz="3400" dirty="0" smtClean="0"/>
              <a:t>върху правото на помилване, породени от намеса на различни власти в процеса на вземане на решение, </a:t>
            </a:r>
            <a:r>
              <a:rPr lang="bg-BG" sz="3400" b="1" dirty="0" smtClean="0"/>
              <a:t>зависят не само от формалната правна уредба</a:t>
            </a:r>
            <a:r>
              <a:rPr lang="bg-BG" sz="3400" b="1" dirty="0" smtClean="0"/>
              <a:t>, </a:t>
            </a:r>
            <a:r>
              <a:rPr lang="bg-BG" sz="3400" b="1" dirty="0" smtClean="0"/>
              <a:t>а и от реалната конституция </a:t>
            </a:r>
            <a:r>
              <a:rPr lang="bg-BG" sz="3400" dirty="0" smtClean="0"/>
              <a:t>(степента на развитие на </a:t>
            </a:r>
            <a:r>
              <a:rPr lang="bg-BG" sz="3400" dirty="0" err="1" smtClean="0"/>
              <a:t>неоконституционализма</a:t>
            </a:r>
            <a:r>
              <a:rPr lang="bg-BG" sz="3400" dirty="0" smtClean="0"/>
              <a:t>). В държави в по-напреднал стадий </a:t>
            </a:r>
            <a:r>
              <a:rPr lang="bg-BG" sz="3400" dirty="0" err="1" smtClean="0"/>
              <a:t>титулярът</a:t>
            </a:r>
            <a:r>
              <a:rPr lang="bg-BG" sz="3400" dirty="0" smtClean="0"/>
              <a:t> на правото на помилване е независим при упражняването му. В другите държави процедурното участие на изпълнителна и/или съдебна власт води до изземване на правото в различна степен, като решението за помилване в някои държави реално се взема извън държавния глава.</a:t>
            </a:r>
            <a:endParaRPr lang="bg-BG" sz="3400" dirty="0" smtClean="0"/>
          </a:p>
        </p:txBody>
      </p:sp>
    </p:spTree>
    <p:extLst>
      <p:ext uri="{BB962C8B-B14F-4D97-AF65-F5344CB8AC3E}">
        <p14:creationId xmlns:p14="http://schemas.microsoft.com/office/powerpoint/2010/main" val="4126106049"/>
      </p:ext>
    </p:extLst>
  </p:cSld>
  <p:clrMapOvr>
    <a:masterClrMapping/>
  </p:clrMapOvr>
  <p:transition spd="slow"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56592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Общи изводи</a:t>
            </a:r>
            <a:endParaRPr lang="bg-BG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04056"/>
            <a:ext cx="9144000" cy="63539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bg-BG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bg-BG" dirty="0" smtClean="0"/>
              <a:t>Приложението </a:t>
            </a:r>
            <a:r>
              <a:rPr lang="bg-BG" dirty="0" smtClean="0"/>
              <a:t>на помилването към </a:t>
            </a:r>
            <a:r>
              <a:rPr lang="bg-BG" dirty="0" smtClean="0"/>
              <a:t>наказания, наложени при </a:t>
            </a:r>
            <a:r>
              <a:rPr lang="bg-BG" dirty="0" err="1" smtClean="0"/>
              <a:t>импийчмънт</a:t>
            </a:r>
            <a:r>
              <a:rPr lang="bg-BG" dirty="0" smtClean="0"/>
              <a:t>, </a:t>
            </a:r>
            <a:r>
              <a:rPr lang="bg-BG" dirty="0" smtClean="0"/>
              <a:t>и автономността на президента при упражняване на правото на помилване зависи от </a:t>
            </a:r>
            <a:r>
              <a:rPr lang="bg-BG" b="1" dirty="0" smtClean="0"/>
              <a:t>конституционната връзка на държавния </a:t>
            </a:r>
            <a:r>
              <a:rPr lang="bg-BG" b="1" dirty="0" smtClean="0"/>
              <a:t>глава </a:t>
            </a:r>
            <a:r>
              <a:rPr lang="bg-BG" b="1" dirty="0" smtClean="0"/>
              <a:t>с изпълнителната власт</a:t>
            </a:r>
            <a:r>
              <a:rPr lang="bg-BG" b="1" dirty="0"/>
              <a:t>:</a:t>
            </a:r>
            <a:endParaRPr lang="bg-BG" b="1" dirty="0" smtClean="0"/>
          </a:p>
          <a:p>
            <a:pPr>
              <a:buFontTx/>
              <a:buChar char="-"/>
            </a:pPr>
            <a:r>
              <a:rPr lang="bg-BG" dirty="0" smtClean="0"/>
              <a:t>В държави, в които държавният глава </a:t>
            </a:r>
            <a:r>
              <a:rPr lang="bg-BG" u="sng" dirty="0" smtClean="0"/>
              <a:t>се счита</a:t>
            </a:r>
            <a:r>
              <a:rPr lang="bg-BG" dirty="0" smtClean="0"/>
              <a:t> близък до или част от изпълнителната власт, помилването:</a:t>
            </a:r>
          </a:p>
          <a:p>
            <a:pPr lvl="1">
              <a:buFontTx/>
              <a:buChar char="-"/>
            </a:pPr>
            <a:r>
              <a:rPr lang="bg-BG" dirty="0" smtClean="0"/>
              <a:t>е неприложимо към наказания, наложени при </a:t>
            </a:r>
            <a:r>
              <a:rPr lang="bg-BG" dirty="0" err="1" smtClean="0"/>
              <a:t>импийчмънт</a:t>
            </a:r>
            <a:r>
              <a:rPr lang="bg-BG" dirty="0" smtClean="0"/>
              <a:t>, на високопоставени държавни служители, които обичайно принадлежат към изпълнителната власт</a:t>
            </a:r>
            <a:r>
              <a:rPr lang="bg-BG" dirty="0" smtClean="0"/>
              <a:t>;</a:t>
            </a:r>
          </a:p>
          <a:p>
            <a:pPr lvl="1">
              <a:buFontTx/>
              <a:buChar char="-"/>
            </a:pPr>
            <a:r>
              <a:rPr lang="bg-BG" dirty="0"/>
              <a:t>с</a:t>
            </a:r>
            <a:r>
              <a:rPr lang="bg-BG" dirty="0" smtClean="0"/>
              <a:t>е интерпретира като правомощие на орган на изпълнителна власт. </a:t>
            </a:r>
          </a:p>
          <a:p>
            <a:pPr>
              <a:buFontTx/>
              <a:buChar char="-"/>
            </a:pPr>
            <a:r>
              <a:rPr lang="bg-BG" dirty="0" smtClean="0"/>
              <a:t>В държави, в които държавният глава </a:t>
            </a:r>
            <a:r>
              <a:rPr lang="bg-BG" u="sng" dirty="0" smtClean="0"/>
              <a:t>не</a:t>
            </a:r>
            <a:r>
              <a:rPr lang="bg-BG" dirty="0" smtClean="0"/>
              <a:t> се счита близък до изпълнителната власт, помилването:</a:t>
            </a:r>
          </a:p>
          <a:p>
            <a:pPr lvl="1">
              <a:buFontTx/>
              <a:buChar char="-"/>
            </a:pPr>
            <a:r>
              <a:rPr lang="bg-BG" dirty="0"/>
              <a:t>н</a:t>
            </a:r>
            <a:r>
              <a:rPr lang="bg-BG" dirty="0" smtClean="0"/>
              <a:t>е е формално ограничено с оглед процедурата, в която е наложено наказанието, и качествата на наказаното лице;</a:t>
            </a:r>
          </a:p>
          <a:p>
            <a:pPr lvl="1">
              <a:buFontTx/>
              <a:buChar char="-"/>
            </a:pPr>
            <a:r>
              <a:rPr lang="bg-BG" dirty="0"/>
              <a:t>с</a:t>
            </a:r>
            <a:r>
              <a:rPr lang="bg-BG" dirty="0" smtClean="0"/>
              <a:t>е интерпретира като лично право на държавния глава.</a:t>
            </a:r>
            <a:endParaRPr lang="bg-BG" dirty="0" smtClean="0"/>
          </a:p>
        </p:txBody>
      </p:sp>
    </p:spTree>
  </p:cSld>
  <p:clrMapOvr>
    <a:masterClrMapping/>
  </p:clrMapOvr>
  <p:transition spd="slow">
    <p:diamond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83111"/>
            <a:ext cx="7772400" cy="1470025"/>
          </a:xfrm>
        </p:spPr>
        <p:txBody>
          <a:bodyPr/>
          <a:lstStyle/>
          <a:p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b="1" i="1" dirty="0" smtClean="0">
                <a:solidFill>
                  <a:schemeClr val="accent1">
                    <a:lumMod val="75000"/>
                  </a:schemeClr>
                </a:solidFill>
              </a:rPr>
              <a:t>Благодарим за вниманието!</a:t>
            </a:r>
            <a:endParaRPr lang="bg-BG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1" descr="Description: gerb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496" y="44623"/>
            <a:ext cx="2592288" cy="220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3768" y="188640"/>
            <a:ext cx="6660232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800" dirty="0" smtClean="0">
                <a:latin typeface="Monotype Corsiva" pitchFamily="66" charset="0"/>
              </a:rPr>
              <a:t>	,,</a:t>
            </a:r>
            <a:r>
              <a:rPr lang="bg-BG" sz="2800" dirty="0" smtClean="0">
                <a:latin typeface="Monotype Corsiva" pitchFamily="66" charset="0"/>
              </a:rPr>
              <a:t>Милостта </a:t>
            </a:r>
            <a:r>
              <a:rPr lang="bg-BG" sz="2800" dirty="0">
                <a:latin typeface="Monotype Corsiva" pitchFamily="66" charset="0"/>
              </a:rPr>
              <a:t>побеждава по други закони...</a:t>
            </a:r>
          </a:p>
          <a:p>
            <a:pPr>
              <a:spcBef>
                <a:spcPts val="0"/>
              </a:spcBef>
              <a:buNone/>
            </a:pPr>
            <a:r>
              <a:rPr lang="en-GB" sz="2800" i="1" dirty="0" smtClean="0">
                <a:latin typeface="Monotype Corsiva" pitchFamily="66" charset="0"/>
              </a:rPr>
              <a:t>	</a:t>
            </a:r>
            <a:r>
              <a:rPr lang="bg-BG" sz="2800" i="1" dirty="0" smtClean="0">
                <a:latin typeface="Monotype Corsiva" pitchFamily="66" charset="0"/>
              </a:rPr>
              <a:t>Наказанието </a:t>
            </a:r>
            <a:r>
              <a:rPr lang="bg-BG" sz="2800" i="1" dirty="0">
                <a:latin typeface="Monotype Corsiva" pitchFamily="66" charset="0"/>
              </a:rPr>
              <a:t>и неговий размер се диктуват не само от възмездието за извършеното деяние, но и от </a:t>
            </a:r>
            <a:r>
              <a:rPr lang="bg-BG" sz="2800" i="1" dirty="0" smtClean="0">
                <a:latin typeface="Monotype Corsiva" pitchFamily="66" charset="0"/>
              </a:rPr>
              <a:t>обществената </a:t>
            </a:r>
            <a:r>
              <a:rPr lang="bg-BG" sz="2800" i="1" dirty="0">
                <a:latin typeface="Monotype Corsiva" pitchFamily="66" charset="0"/>
              </a:rPr>
              <a:t>полза; а тази полза, ако в някои случаи изисква </a:t>
            </a:r>
            <a:r>
              <a:rPr lang="bg-BG" sz="2800" i="1" dirty="0" smtClean="0">
                <a:latin typeface="Monotype Corsiva" pitchFamily="66" charset="0"/>
              </a:rPr>
              <a:t>примене</a:t>
            </a:r>
            <a:r>
              <a:rPr lang="en-GB" sz="2800" i="1" dirty="0" smtClean="0">
                <a:latin typeface="Monotype Corsiva" pitchFamily="66" charset="0"/>
              </a:rPr>
              <a:t>-</a:t>
            </a:r>
            <a:r>
              <a:rPr lang="bg-BG" sz="2800" i="1" dirty="0" smtClean="0">
                <a:latin typeface="Monotype Corsiva" pitchFamily="66" charset="0"/>
              </a:rPr>
              <a:t>нието </a:t>
            </a:r>
            <a:r>
              <a:rPr lang="bg-BG" sz="2800" i="1" dirty="0">
                <a:latin typeface="Monotype Corsiva" pitchFamily="66" charset="0"/>
              </a:rPr>
              <a:t>на закона във всичката му строгост, в други </a:t>
            </a:r>
            <a:r>
              <a:rPr lang="bg-BG" sz="2800" i="1" dirty="0" smtClean="0">
                <a:latin typeface="Monotype Corsiva" pitchFamily="66" charset="0"/>
              </a:rPr>
              <a:t>случаи </a:t>
            </a:r>
            <a:r>
              <a:rPr lang="bg-BG" sz="2800" i="1" dirty="0">
                <a:latin typeface="Monotype Corsiva" pitchFamily="66" charset="0"/>
              </a:rPr>
              <a:t>диктува мекост и </a:t>
            </a:r>
            <a:r>
              <a:rPr lang="bg-BG" sz="2800" i="1" dirty="0" smtClean="0">
                <a:latin typeface="Monotype Corsiva" pitchFamily="66" charset="0"/>
              </a:rPr>
              <a:t>милост…</a:t>
            </a:r>
          </a:p>
          <a:p>
            <a:pPr>
              <a:spcBef>
                <a:spcPts val="0"/>
              </a:spcBef>
              <a:buNone/>
            </a:pPr>
            <a:r>
              <a:rPr lang="bg-BG" sz="2800" i="1" dirty="0">
                <a:latin typeface="Monotype Corsiva" pitchFamily="66" charset="0"/>
              </a:rPr>
              <a:t>	</a:t>
            </a:r>
            <a:r>
              <a:rPr lang="bg-BG" sz="2800" dirty="0" smtClean="0">
                <a:latin typeface="Monotype Corsiva" pitchFamily="66" charset="0"/>
              </a:rPr>
              <a:t>Надеждата, която питае затворникът, че от неговото разкайване, от доброто му поведение зависи да получи смекчение или отмяна на наказанието, много повече може да повлияе на неговото поправяне, отколкото най-тежкото наказание</a:t>
            </a:r>
            <a:r>
              <a:rPr lang="bg-BG" sz="2800" i="1" dirty="0" smtClean="0">
                <a:latin typeface="Monotype Corsiva" pitchFamily="66" charset="0"/>
              </a:rPr>
              <a:t>...”</a:t>
            </a:r>
            <a:endParaRPr lang="bg-BG" sz="2800" dirty="0">
              <a:latin typeface="Monotype Corsiva" pitchFamily="66" charset="0"/>
            </a:endParaRPr>
          </a:p>
        </p:txBody>
      </p:sp>
      <p:pic>
        <p:nvPicPr>
          <p:cNvPr id="1026" name="Picture 2" descr="http://lira.bg/wp-content/uploads/2012/01/alek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lum contrast="-6000"/>
          </a:blip>
          <a:srcRect/>
          <a:stretch>
            <a:fillRect/>
          </a:stretch>
        </p:blipFill>
        <p:spPr bwMode="auto">
          <a:xfrm flipH="1">
            <a:off x="35496" y="44624"/>
            <a:ext cx="2926680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179512" y="5843880"/>
            <a:ext cx="8856984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900" b="1" dirty="0" smtClean="0">
                <a:latin typeface="Cambria" pitchFamily="18" charset="0"/>
              </a:rPr>
              <a:t>Алеко Константинов</a:t>
            </a:r>
            <a:r>
              <a:rPr lang="bg-BG" sz="1900" dirty="0" smtClean="0">
                <a:latin typeface="Cambria" pitchFamily="18" charset="0"/>
              </a:rPr>
              <a:t>, из хабилитационен труд „Правото за помилване по повод на новия наказателен закон“, защитен за постъпване като преподавател по наказателно право в ЮФ на СУ</a:t>
            </a:r>
            <a:r>
              <a:rPr lang="en-GB" sz="1900" dirty="0" smtClean="0">
                <a:latin typeface="Cambria" pitchFamily="18" charset="0"/>
              </a:rPr>
              <a:t>,</a:t>
            </a:r>
            <a:r>
              <a:rPr lang="en-GB" sz="1900" dirty="0">
                <a:latin typeface="Cambria" pitchFamily="18" charset="0"/>
              </a:rPr>
              <a:t> </a:t>
            </a:r>
            <a:r>
              <a:rPr lang="bg-BG" sz="1900" dirty="0" smtClean="0">
                <a:latin typeface="Cambria" pitchFamily="18" charset="0"/>
              </a:rPr>
              <a:t>година преди смъртта му през 1897 г.</a:t>
            </a:r>
            <a:endParaRPr lang="bg-BG" sz="1900" dirty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80728"/>
            <a:ext cx="9036496" cy="2808311"/>
          </a:xfrm>
        </p:spPr>
        <p:txBody>
          <a:bodyPr>
            <a:noAutofit/>
          </a:bodyPr>
          <a:lstStyle/>
          <a:p>
            <a:r>
              <a:rPr lang="bg-BG" sz="40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Сравнителноправно</a:t>
            </a:r>
            <a:r>
              <a:rPr lang="bg-BG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bg-BG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изследване на режимите за помилване в 17 европейски държави,</a:t>
            </a:r>
            <a:br>
              <a:rPr lang="bg-BG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bg-BG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2012 г.</a:t>
            </a:r>
            <a:endParaRPr lang="bg-BG" sz="5500" dirty="0">
              <a:latin typeface="Monotype Corsiva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149080"/>
            <a:ext cx="8640960" cy="2353816"/>
          </a:xfrm>
        </p:spPr>
        <p:txBody>
          <a:bodyPr>
            <a:normAutofit/>
          </a:bodyPr>
          <a:lstStyle/>
          <a:p>
            <a:r>
              <a:rPr lang="bg-BG" sz="3000" dirty="0" smtClean="0">
                <a:solidFill>
                  <a:schemeClr val="tx1"/>
                </a:solidFill>
              </a:rPr>
              <a:t>Австрия, Великобритания, Германия, Гърция, Дания, Испания, Италия, Норвегия, Полша, Португалия, Румъния, Русия, Турция, Унгария, Финландия, Франция, Холандия</a:t>
            </a:r>
            <a:endParaRPr lang="bg-BG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16" y="44624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Помилването в Европа</a:t>
            </a:r>
            <a:endParaRPr lang="bg-BG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18457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bg-BG" sz="2200" b="1" dirty="0" smtClean="0"/>
              <a:t>Конституционно </a:t>
            </a:r>
            <a:r>
              <a:rPr lang="bg-BG" sz="2200" b="1" dirty="0" smtClean="0"/>
              <a:t>право на държавния </a:t>
            </a:r>
            <a:r>
              <a:rPr lang="bg-BG" sz="2200" b="1" dirty="0" smtClean="0"/>
              <a:t>глава: </a:t>
            </a:r>
          </a:p>
          <a:p>
            <a:pPr>
              <a:spcBef>
                <a:spcPts val="0"/>
              </a:spcBef>
              <a:buNone/>
            </a:pPr>
            <a:r>
              <a:rPr lang="bg-BG" sz="2000" dirty="0" smtClean="0"/>
              <a:t>само в Турция принадлежи на Парламента</a:t>
            </a:r>
            <a:endParaRPr lang="bg-BG" sz="2000" dirty="0" smtClean="0"/>
          </a:p>
          <a:p>
            <a:pPr>
              <a:spcBef>
                <a:spcPts val="0"/>
              </a:spcBef>
              <a:buNone/>
            </a:pPr>
            <a:endParaRPr lang="bg-BG" sz="2300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endParaRPr lang="bg-B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378205"/>
              </p:ext>
            </p:extLst>
          </p:nvPr>
        </p:nvGraphicFramePr>
        <p:xfrm>
          <a:off x="-35500" y="1412776"/>
          <a:ext cx="9144004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4"/>
              </a:tblGrid>
              <a:tr h="391016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Същност 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Правно действие</a:t>
                      </a:r>
                      <a:endParaRPr lang="bg-BG" sz="2100" dirty="0"/>
                    </a:p>
                  </a:txBody>
                  <a:tcPr/>
                </a:tc>
              </a:tr>
              <a:tr h="1607508">
                <a:tc>
                  <a:txBody>
                    <a:bodyPr/>
                    <a:lstStyle/>
                    <a:p>
                      <a:r>
                        <a:rPr lang="bg-BG" sz="2100" u="sng" dirty="0" smtClean="0"/>
                        <a:t>безусловно</a:t>
                      </a:r>
                      <a:r>
                        <a:rPr lang="bg-BG" sz="2100" dirty="0" smtClean="0"/>
                        <a:t> индивидуално освобождаване от изтърпяване на наложено наказание, изцяло или частично, или чрез заменяне с по-леко по вид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прекратява или изменя право-отношенията по изпълнение на съдебно наложеното наказание или учредява нови правоотношения по изпълнение на по-леко</a:t>
                      </a:r>
                      <a:r>
                        <a:rPr lang="bg-BG" sz="2100" baseline="0" dirty="0" smtClean="0"/>
                        <a:t> наказание</a:t>
                      </a:r>
                      <a:endParaRPr lang="bg-BG" sz="2100" dirty="0"/>
                    </a:p>
                  </a:txBody>
                  <a:tcPr/>
                </a:tc>
              </a:tr>
              <a:tr h="391016">
                <a:tc gridSpan="2">
                  <a:txBody>
                    <a:bodyPr/>
                    <a:lstStyle/>
                    <a:p>
                      <a:pPr algn="ctr"/>
                      <a:r>
                        <a:rPr lang="bg-BG" sz="2100" b="1" dirty="0" smtClean="0"/>
                        <a:t>Всички изследвани</a:t>
                      </a:r>
                      <a:r>
                        <a:rPr lang="bg-BG" sz="2100" b="1" baseline="0" dirty="0" smtClean="0"/>
                        <a:t> държави: в Италия и Холандия може да бъде </a:t>
                      </a:r>
                      <a:r>
                        <a:rPr lang="bg-BG" sz="2100" b="1" u="sng" baseline="0" dirty="0" smtClean="0"/>
                        <a:t>условно</a:t>
                      </a:r>
                      <a:endParaRPr lang="bg-BG" sz="2100" b="1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999262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безусловно освобождаване от наказателна отговорност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прекратява  всички отношения по реализация на отговорността, вкл. наказателния процес</a:t>
                      </a:r>
                    </a:p>
                  </a:txBody>
                  <a:tcPr/>
                </a:tc>
              </a:tr>
              <a:tr h="391016">
                <a:tc gridSpan="2">
                  <a:txBody>
                    <a:bodyPr/>
                    <a:lstStyle/>
                    <a:p>
                      <a:pPr algn="ctr"/>
                      <a:r>
                        <a:rPr lang="bg-BG" sz="2100" b="1" dirty="0" smtClean="0"/>
                        <a:t>Австрия</a:t>
                      </a:r>
                      <a:endParaRPr lang="bg-BG" sz="21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999262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реабилитиращ ефект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Помилваният</a:t>
                      </a:r>
                      <a:r>
                        <a:rPr lang="bg-BG" sz="2100" baseline="0" dirty="0" smtClean="0"/>
                        <a:t> се счита неосъждан;</a:t>
                      </a:r>
                    </a:p>
                    <a:p>
                      <a:r>
                        <a:rPr lang="bg-BG" sz="2100" baseline="0" dirty="0" smtClean="0"/>
                        <a:t>Ограничава публичността на данните за съдимостта му</a:t>
                      </a:r>
                      <a:endParaRPr lang="bg-BG" sz="2100" dirty="0"/>
                    </a:p>
                  </a:txBody>
                  <a:tcPr/>
                </a:tc>
              </a:tr>
              <a:tr h="405498">
                <a:tc gridSpan="2">
                  <a:txBody>
                    <a:bodyPr/>
                    <a:lstStyle/>
                    <a:p>
                      <a:pPr algn="ctr"/>
                      <a:r>
                        <a:rPr lang="bg-BG" sz="2200" b="1" dirty="0" smtClean="0"/>
                        <a:t>Австрия, Гърция, Русия</a:t>
                      </a:r>
                      <a:r>
                        <a:rPr lang="bg-BG" sz="2200" dirty="0" smtClean="0"/>
                        <a:t> </a:t>
                      </a:r>
                      <a:endParaRPr lang="bg-BG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88640"/>
            <a:ext cx="864096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Помилването в Европа: Приложимост</a:t>
            </a:r>
            <a:endParaRPr kumimoji="0" lang="bg-BG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2008" y="908720"/>
          <a:ext cx="9036497" cy="1520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6216"/>
                <a:gridCol w="2520281"/>
              </a:tblGrid>
              <a:tr h="547124"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Момент на приложимост</a:t>
                      </a:r>
                      <a:endParaRPr lang="bg-BG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Държави</a:t>
                      </a:r>
                      <a:endParaRPr lang="bg-BG" sz="2200" dirty="0"/>
                    </a:p>
                  </a:txBody>
                  <a:tcPr/>
                </a:tc>
              </a:tr>
              <a:tr h="417919"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Влизане на осъдителната присъда в сила</a:t>
                      </a:r>
                      <a:endParaRPr lang="bg-BG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Всички изследвани</a:t>
                      </a:r>
                      <a:endParaRPr lang="bg-BG" sz="2200" dirty="0"/>
                    </a:p>
                  </a:txBody>
                  <a:tcPr/>
                </a:tc>
              </a:tr>
              <a:tr h="547124"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Привличане</a:t>
                      </a:r>
                      <a:r>
                        <a:rPr lang="bg-BG" sz="2200" baseline="0" dirty="0" smtClean="0"/>
                        <a:t> на дееца като обвиняем</a:t>
                      </a:r>
                      <a:endParaRPr lang="bg-BG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Австрия</a:t>
                      </a:r>
                      <a:endParaRPr lang="bg-BG" sz="2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2008" y="2348880"/>
          <a:ext cx="9036497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6216"/>
                <a:gridCol w="2520281"/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Видове наказания</a:t>
                      </a:r>
                      <a:endParaRPr lang="bg-BG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Държави </a:t>
                      </a:r>
                      <a:endParaRPr lang="bg-BG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Всички, предвидени в правната система</a:t>
                      </a:r>
                      <a:endParaRPr lang="bg-BG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200" dirty="0" smtClean="0"/>
                        <a:t>Всички останали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Всички, предвидени в правната система, вкл. наложени в процедура по импийчмънт</a:t>
                      </a:r>
                      <a:endParaRPr lang="bg-BG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Норвегия</a:t>
                      </a:r>
                      <a:endParaRPr lang="bg-BG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Всички без доживотен затвор, за който се прилага съдебна замяна с л.св.</a:t>
                      </a:r>
                      <a:endParaRPr lang="bg-BG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Финландия</a:t>
                      </a:r>
                      <a:endParaRPr lang="bg-BG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Всички без безусловно наложени глоби до 225 Евро</a:t>
                      </a:r>
                      <a:endParaRPr lang="bg-BG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Холандия</a:t>
                      </a:r>
                      <a:endParaRPr lang="bg-BG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Лишаване от свобода и неплатена глоба</a:t>
                      </a:r>
                      <a:endParaRPr lang="bg-BG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Турция</a:t>
                      </a:r>
                      <a:endParaRPr lang="bg-BG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Л</a:t>
                      </a:r>
                      <a:r>
                        <a:rPr lang="bg-BG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ишаване от свобода, имуществена санкция и общественополезен труд</a:t>
                      </a:r>
                      <a:endParaRPr lang="bg-BG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Франция</a:t>
                      </a:r>
                      <a:endParaRPr lang="bg-BG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Ефективно лишаване от свобода</a:t>
                      </a:r>
                      <a:endParaRPr lang="bg-BG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Румъния</a:t>
                      </a:r>
                      <a:endParaRPr lang="bg-BG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88640"/>
            <a:ext cx="864096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Помилването в Европа: Приложимост</a:t>
            </a:r>
            <a:endParaRPr kumimoji="0" lang="bg-BG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920386"/>
              </p:ext>
            </p:extLst>
          </p:nvPr>
        </p:nvGraphicFramePr>
        <p:xfrm>
          <a:off x="72008" y="930032"/>
          <a:ext cx="9036497" cy="5595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6216"/>
                <a:gridCol w="2520281"/>
              </a:tblGrid>
              <a:tr h="460977">
                <a:tc>
                  <a:txBody>
                    <a:bodyPr/>
                    <a:lstStyle/>
                    <a:p>
                      <a:r>
                        <a:rPr lang="bg-BG" sz="2300" dirty="0" smtClean="0"/>
                        <a:t>Видове престъпления</a:t>
                      </a:r>
                      <a:endParaRPr lang="bg-BG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300" dirty="0" smtClean="0"/>
                        <a:t>Държави</a:t>
                      </a:r>
                      <a:endParaRPr lang="bg-BG" sz="2300" dirty="0"/>
                    </a:p>
                  </a:txBody>
                  <a:tcPr/>
                </a:tc>
              </a:tr>
              <a:tr h="826580">
                <a:tc>
                  <a:txBody>
                    <a:bodyPr/>
                    <a:lstStyle/>
                    <a:p>
                      <a:r>
                        <a:rPr lang="bg-BG" sz="2300" b="1" dirty="0" smtClean="0"/>
                        <a:t>Формално към всички видове престъпления</a:t>
                      </a:r>
                      <a:r>
                        <a:rPr lang="bg-BG" sz="2300" dirty="0" smtClean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300" dirty="0" smtClean="0"/>
                        <a:t>Всички изследвани</a:t>
                      </a:r>
                      <a:endParaRPr lang="bg-BG" sz="2300" dirty="0"/>
                    </a:p>
                  </a:txBody>
                  <a:tcPr/>
                </a:tc>
              </a:tr>
              <a:tr h="3385800">
                <a:tc>
                  <a:txBody>
                    <a:bodyPr/>
                    <a:lstStyle/>
                    <a:p>
                      <a:r>
                        <a:rPr lang="bg-BG" sz="2300" dirty="0" smtClean="0"/>
                        <a:t>    Типично се отказва помилване при:</a:t>
                      </a:r>
                    </a:p>
                    <a:p>
                      <a:r>
                        <a:rPr lang="bg-BG" sz="2300" dirty="0" smtClean="0"/>
                        <a:t>    - рецидив след помилване</a:t>
                      </a:r>
                    </a:p>
                    <a:p>
                      <a:r>
                        <a:rPr lang="bg-BG" sz="2300" dirty="0" smtClean="0"/>
                        <a:t>    - рецидив в изпитателен</a:t>
                      </a:r>
                      <a:r>
                        <a:rPr lang="bg-BG" sz="2300" baseline="0" dirty="0" smtClean="0"/>
                        <a:t> срок</a:t>
                      </a:r>
                    </a:p>
                    <a:p>
                      <a:r>
                        <a:rPr lang="bg-BG" sz="2300" baseline="0" dirty="0" smtClean="0"/>
                        <a:t>    - рецидив след амнистиране</a:t>
                      </a:r>
                      <a:endParaRPr lang="bg-BG" sz="2300" dirty="0" smtClean="0"/>
                    </a:p>
                    <a:p>
                      <a:r>
                        <a:rPr lang="bg-BG" sz="2300" dirty="0" smtClean="0"/>
                        <a:t>    - трафик на хора</a:t>
                      </a:r>
                    </a:p>
                    <a:p>
                      <a:r>
                        <a:rPr lang="bg-BG" sz="2300" dirty="0" smtClean="0"/>
                        <a:t>    - трафик на наркотици</a:t>
                      </a:r>
                    </a:p>
                    <a:p>
                      <a:r>
                        <a:rPr lang="bg-BG" sz="2300" dirty="0" smtClean="0"/>
                        <a:t>    - сексуални престъпления</a:t>
                      </a:r>
                    </a:p>
                    <a:p>
                      <a:r>
                        <a:rPr lang="bg-BG" sz="2300" dirty="0" smtClean="0"/>
                        <a:t>    - непредпазливи пътнотранспортни престъпления след употреба на алкохол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2300" dirty="0" smtClean="0"/>
                    </a:p>
                    <a:p>
                      <a:r>
                        <a:rPr lang="bg-BG" sz="2300" dirty="0" smtClean="0"/>
                        <a:t>Австрия, Русия</a:t>
                      </a:r>
                    </a:p>
                    <a:p>
                      <a:r>
                        <a:rPr lang="bg-BG" sz="2300" dirty="0" smtClean="0"/>
                        <a:t>Русия</a:t>
                      </a:r>
                    </a:p>
                    <a:p>
                      <a:r>
                        <a:rPr lang="bg-BG" sz="2300" dirty="0" smtClean="0"/>
                        <a:t>Русия</a:t>
                      </a:r>
                    </a:p>
                    <a:p>
                      <a:r>
                        <a:rPr lang="bg-BG" sz="2300" dirty="0" smtClean="0"/>
                        <a:t>Австрия</a:t>
                      </a:r>
                    </a:p>
                    <a:p>
                      <a:r>
                        <a:rPr lang="bg-BG" sz="2300" dirty="0" smtClean="0"/>
                        <a:t>Австрия</a:t>
                      </a:r>
                    </a:p>
                    <a:p>
                      <a:r>
                        <a:rPr lang="bg-BG" sz="2300" dirty="0" smtClean="0"/>
                        <a:t>Австрия</a:t>
                      </a:r>
                    </a:p>
                    <a:p>
                      <a:r>
                        <a:rPr lang="bg-BG" sz="2300" dirty="0" smtClean="0"/>
                        <a:t>Австрия</a:t>
                      </a:r>
                      <a:endParaRPr lang="bg-BG" sz="2300" dirty="0"/>
                    </a:p>
                  </a:txBody>
                  <a:tcPr/>
                </a:tc>
              </a:tr>
              <a:tr h="460977">
                <a:tc>
                  <a:txBody>
                    <a:bodyPr/>
                    <a:lstStyle/>
                    <a:p>
                      <a:r>
                        <a:rPr lang="bg-BG" sz="2300" b="1" dirty="0" smtClean="0"/>
                        <a:t>Всички без престъпления против горския фонд</a:t>
                      </a:r>
                      <a:endParaRPr lang="bg-BG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300" dirty="0" smtClean="0"/>
                        <a:t>Турция</a:t>
                      </a:r>
                      <a:endParaRPr lang="bg-BG" sz="2300" dirty="0"/>
                    </a:p>
                  </a:txBody>
                  <a:tcPr/>
                </a:tc>
              </a:tr>
              <a:tr h="460977">
                <a:tc>
                  <a:txBody>
                    <a:bodyPr/>
                    <a:lstStyle/>
                    <a:p>
                      <a:r>
                        <a:rPr lang="bg-BG" sz="2300" b="1" dirty="0" smtClean="0"/>
                        <a:t>Ограничения с оглед подсъдността</a:t>
                      </a:r>
                      <a:endParaRPr lang="bg-BG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300" dirty="0" smtClean="0"/>
                        <a:t>Полша, Германия</a:t>
                      </a:r>
                      <a:endParaRPr lang="bg-BG" sz="23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88640"/>
            <a:ext cx="864096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Помилването в Европа: Политики</a:t>
            </a:r>
            <a:endParaRPr kumimoji="0" lang="bg-BG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496" y="900256"/>
          <a:ext cx="9036496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0334"/>
                <a:gridCol w="2276162"/>
              </a:tblGrid>
              <a:tr h="366388"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Основание: </a:t>
                      </a:r>
                      <a:r>
                        <a:rPr lang="bg-BG" sz="2000" b="1" dirty="0" smtClean="0"/>
                        <a:t>изключителност на случая</a:t>
                      </a:r>
                      <a:endParaRPr lang="bg-B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Държави </a:t>
                      </a:r>
                      <a:endParaRPr lang="bg-BG" sz="2000" dirty="0"/>
                    </a:p>
                  </a:txBody>
                  <a:tcPr/>
                </a:tc>
              </a:tr>
              <a:tr h="997144">
                <a:tc>
                  <a:txBody>
                    <a:bodyPr/>
                    <a:lstStyle/>
                    <a:p>
                      <a:r>
                        <a:rPr lang="bg-BG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Средство за преодоляване на неправда, която произтича от по-нататъшно изтърпяване на законно наложено наказание в конкретен случай поради нововъзникнали обстоятелства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Австрия, Германия, Холандия</a:t>
                      </a:r>
                      <a:endParaRPr lang="bg-BG" sz="2000" dirty="0"/>
                    </a:p>
                  </a:txBody>
                  <a:tcPr/>
                </a:tc>
              </a:tr>
              <a:tr h="648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Стимул на корекционния процес при тежки наказания: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,,принцип на надеждата”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Австрия</a:t>
                      </a:r>
                      <a:endParaRPr lang="bg-BG" sz="2000" dirty="0"/>
                    </a:p>
                  </a:txBody>
                  <a:tcPr/>
                </a:tc>
              </a:tr>
              <a:tr h="648224">
                <a:tc>
                  <a:txBody>
                    <a:bodyPr/>
                    <a:lstStyle/>
                    <a:p>
                      <a:r>
                        <a:rPr lang="bg-BG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е способ за ревизия / корекция на съдебни актове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Австрия,  Полша, Великобритания</a:t>
                      </a:r>
                      <a:endParaRPr lang="bg-BG" sz="2000" dirty="0"/>
                    </a:p>
                  </a:txBody>
                  <a:tcPr/>
                </a:tc>
              </a:tr>
              <a:tr h="377562">
                <a:tc>
                  <a:txBody>
                    <a:bodyPr/>
                    <a:lstStyle/>
                    <a:p>
                      <a:r>
                        <a:rPr lang="bg-BG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Средство за облекчаване на пренаселеността на затворите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Италия, до 1992 г.</a:t>
                      </a:r>
                      <a:endParaRPr lang="bg-BG" sz="2000" dirty="0"/>
                    </a:p>
                  </a:txBody>
                  <a:tcPr/>
                </a:tc>
              </a:tr>
              <a:tr h="930061">
                <a:tc>
                  <a:txBody>
                    <a:bodyPr/>
                    <a:lstStyle/>
                    <a:p>
                      <a:r>
                        <a:rPr lang="bg-BG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Срество за преодоляване на недостатъци в наказателното правосъдие и на обществено разногласие по въпроси на криминализацията и декриминализацията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Португалия, Холандия</a:t>
                      </a:r>
                      <a:endParaRPr lang="bg-BG" sz="2000" dirty="0"/>
                    </a:p>
                  </a:txBody>
                  <a:tcPr/>
                </a:tc>
              </a:tr>
              <a:tr h="648224">
                <a:tc>
                  <a:txBody>
                    <a:bodyPr/>
                    <a:lstStyle/>
                    <a:p>
                      <a:r>
                        <a:rPr lang="bg-BG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Средство за облекчаване и либерализиране на суровата наказателна политика, наследена от комунистическата ера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Русия, 90-те г-ни</a:t>
                      </a:r>
                      <a:endParaRPr lang="bg-BG" sz="2000" dirty="0"/>
                    </a:p>
                  </a:txBody>
                  <a:tcPr/>
                </a:tc>
              </a:tr>
              <a:tr h="930061">
                <a:tc>
                  <a:txBody>
                    <a:bodyPr/>
                    <a:lstStyle/>
                    <a:p>
                      <a:r>
                        <a:rPr lang="bg-BG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Единствен способ за облекчаване на положението на осъдени на доживотен затвор и на лишени от свобода, на които съдът е отказал предсрочно освобождаване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Унгария </a:t>
                      </a:r>
                      <a:endParaRPr lang="bg-BG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157921"/>
              </p:ext>
            </p:extLst>
          </p:nvPr>
        </p:nvGraphicFramePr>
        <p:xfrm>
          <a:off x="35496" y="109365"/>
          <a:ext cx="9036496" cy="6632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0334"/>
                <a:gridCol w="2276162"/>
              </a:tblGrid>
              <a:tr h="384880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Обстоятелства, които правят</a:t>
                      </a:r>
                      <a:r>
                        <a:rPr lang="bg-BG" sz="2100" baseline="0" dirty="0" smtClean="0"/>
                        <a:t> помилването вероятно</a:t>
                      </a:r>
                      <a:endParaRPr lang="bg-BG" sz="2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Държави </a:t>
                      </a:r>
                      <a:endParaRPr lang="bg-BG" sz="2100" dirty="0"/>
                    </a:p>
                  </a:txBody>
                  <a:tcPr/>
                </a:tc>
              </a:tr>
              <a:tr h="384880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Възстановени вреди от престъплението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Австрия, Полша</a:t>
                      </a:r>
                      <a:endParaRPr lang="bg-BG" sz="2100" dirty="0"/>
                    </a:p>
                  </a:txBody>
                  <a:tcPr/>
                </a:tc>
              </a:tr>
              <a:tr h="3969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,,Морална невиновност”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Великобритания</a:t>
                      </a:r>
                      <a:endParaRPr lang="bg-BG" sz="2100" dirty="0"/>
                    </a:p>
                  </a:txBody>
                  <a:tcPr/>
                </a:tc>
              </a:tr>
              <a:tr h="384880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Престъплението не е тежко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Испания</a:t>
                      </a:r>
                      <a:endParaRPr lang="bg-BG" sz="2100" dirty="0"/>
                    </a:p>
                  </a:txBody>
                  <a:tcPr/>
                </a:tc>
              </a:tr>
              <a:tr h="384880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Съдебна грешка относно авторството на престъплението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Норвегия</a:t>
                      </a:r>
                      <a:endParaRPr lang="bg-BG" sz="2100" dirty="0"/>
                    </a:p>
                  </a:txBody>
                  <a:tcPr/>
                </a:tc>
              </a:tr>
              <a:tr h="555440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Разкаяние и добро поведение след осъждането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Испания, Полша, Русия</a:t>
                      </a:r>
                      <a:endParaRPr lang="bg-BG" sz="2100" dirty="0"/>
                    </a:p>
                  </a:txBody>
                  <a:tcPr/>
                </a:tc>
              </a:tr>
              <a:tr h="414083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Молителят учи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Холандия</a:t>
                      </a:r>
                      <a:endParaRPr lang="bg-BG" sz="2100" dirty="0"/>
                    </a:p>
                  </a:txBody>
                  <a:tcPr/>
                </a:tc>
              </a:tr>
              <a:tr h="384880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Малък</a:t>
                      </a:r>
                      <a:r>
                        <a:rPr lang="bg-BG" sz="2100" baseline="0" dirty="0" smtClean="0"/>
                        <a:t> остатък от наказанието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Испания, Полша</a:t>
                      </a:r>
                      <a:endParaRPr lang="bg-BG" sz="2100" dirty="0"/>
                    </a:p>
                  </a:txBody>
                  <a:tcPr/>
                </a:tc>
              </a:tr>
              <a:tr h="384880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Здравословни и семейни обстоятелства след осъждането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Полша</a:t>
                      </a:r>
                      <a:endParaRPr lang="bg-BG" sz="2100" dirty="0"/>
                    </a:p>
                  </a:txBody>
                  <a:tcPr/>
                </a:tc>
              </a:tr>
              <a:tr h="396949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Принцип на хуманността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Румъния, Русия</a:t>
                      </a:r>
                      <a:endParaRPr lang="bg-BG" sz="2100" dirty="0"/>
                    </a:p>
                  </a:txBody>
                  <a:tcPr/>
                </a:tc>
              </a:tr>
              <a:tr h="384880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Обществено мнение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Русия</a:t>
                      </a:r>
                      <a:endParaRPr lang="bg-BG" sz="2100" dirty="0"/>
                    </a:p>
                  </a:txBody>
                  <a:tcPr/>
                </a:tc>
              </a:tr>
              <a:tr h="680942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Нововъзникнало /новооткрито след осъждането </a:t>
                      </a:r>
                      <a:r>
                        <a:rPr lang="bg-BG" sz="2100" dirty="0" smtClean="0"/>
                        <a:t>обстоятелство</a:t>
                      </a:r>
                      <a:r>
                        <a:rPr lang="bg-BG" sz="2100" dirty="0" smtClean="0"/>
                        <a:t>, което би довело до по-леко наказание </a:t>
                      </a:r>
                      <a:r>
                        <a:rPr lang="bg-BG" sz="2100" dirty="0" smtClean="0"/>
                        <a:t>/ оправдаване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Холандия</a:t>
                      </a:r>
                      <a:endParaRPr lang="bg-BG" sz="2100" dirty="0"/>
                    </a:p>
                  </a:txBody>
                  <a:tcPr/>
                </a:tc>
              </a:tr>
              <a:tr h="683970"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Наказанието е загубило</a:t>
                      </a:r>
                      <a:r>
                        <a:rPr lang="bg-BG" sz="2100" baseline="0" dirty="0" smtClean="0"/>
                        <a:t> целесъобразността си (доживотен затвор)</a:t>
                      </a:r>
                      <a:endParaRPr lang="bg-BG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100" dirty="0" smtClean="0"/>
                        <a:t>Холандия</a:t>
                      </a:r>
                      <a:endParaRPr lang="bg-BG" sz="2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56592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Помилването в монархиите</a:t>
            </a:r>
            <a:endParaRPr lang="bg-BG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8520" y="908720"/>
            <a:ext cx="9252520" cy="5949280"/>
          </a:xfrm>
        </p:spPr>
        <p:txBody>
          <a:bodyPr>
            <a:normAutofit fontScale="77500" lnSpcReduction="20000"/>
          </a:bodyPr>
          <a:lstStyle/>
          <a:p>
            <a:r>
              <a:rPr lang="bg-BG" b="1" dirty="0" smtClean="0"/>
              <a:t>Участие на изпълнителната </a:t>
            </a:r>
            <a:r>
              <a:rPr lang="bg-BG" b="1" dirty="0" smtClean="0"/>
              <a:t>власт </a:t>
            </a:r>
            <a:r>
              <a:rPr lang="bg-BG" sz="2600" b="1" dirty="0" smtClean="0"/>
              <a:t>(основен партньор в процедурата)</a:t>
            </a:r>
            <a:r>
              <a:rPr lang="bg-BG" sz="2600" dirty="0" smtClean="0"/>
              <a:t>:</a:t>
            </a:r>
            <a:endParaRPr lang="bg-BG" sz="2600" dirty="0" smtClean="0"/>
          </a:p>
          <a:p>
            <a:pPr>
              <a:buNone/>
            </a:pPr>
            <a:r>
              <a:rPr lang="bg-BG" dirty="0" smtClean="0"/>
              <a:t>	- случаите се разглеждат и докладват от членове на правителството / министър на правосъдието</a:t>
            </a:r>
          </a:p>
          <a:p>
            <a:pPr>
              <a:buNone/>
            </a:pPr>
            <a:r>
              <a:rPr lang="bg-BG" dirty="0" smtClean="0"/>
              <a:t>	(Великобритания, Испания, Норвегия, Дания</a:t>
            </a:r>
            <a:r>
              <a:rPr lang="bg-BG" dirty="0" smtClean="0"/>
              <a:t>);</a:t>
            </a:r>
          </a:p>
          <a:p>
            <a:pPr>
              <a:buNone/>
            </a:pPr>
            <a:r>
              <a:rPr lang="bg-BG" dirty="0"/>
              <a:t>	</a:t>
            </a:r>
            <a:r>
              <a:rPr lang="bg-BG" dirty="0" smtClean="0"/>
              <a:t>- указът за помилване се </a:t>
            </a:r>
            <a:r>
              <a:rPr lang="bg-BG" dirty="0" err="1" smtClean="0"/>
              <a:t>приподписва</a:t>
            </a:r>
            <a:r>
              <a:rPr lang="bg-BG" dirty="0" smtClean="0"/>
              <a:t> от член на правителството</a:t>
            </a:r>
            <a:endParaRPr lang="bg-BG" dirty="0" smtClean="0"/>
          </a:p>
          <a:p>
            <a:r>
              <a:rPr lang="bg-BG" b="1" dirty="0" smtClean="0"/>
              <a:t>Участие на съдебната власт</a:t>
            </a:r>
            <a:r>
              <a:rPr lang="bg-BG" dirty="0" smtClean="0"/>
              <a:t>:</a:t>
            </a:r>
          </a:p>
          <a:p>
            <a:pPr>
              <a:buNone/>
            </a:pPr>
            <a:r>
              <a:rPr lang="bg-BG" dirty="0" smtClean="0"/>
              <a:t>	- задължително уведомяване на съда и прокуратурата и получаване на предварително становище от осъдилия съд / компетентен прокурор</a:t>
            </a:r>
          </a:p>
          <a:p>
            <a:pPr>
              <a:buNone/>
            </a:pPr>
            <a:r>
              <a:rPr lang="bg-BG" dirty="0" smtClean="0"/>
              <a:t>	(Холандия, Испания)</a:t>
            </a:r>
          </a:p>
          <a:p>
            <a:r>
              <a:rPr lang="bg-BG" b="1" dirty="0" smtClean="0"/>
              <a:t>Участие на народното представителство</a:t>
            </a:r>
            <a:r>
              <a:rPr lang="bg-BG" dirty="0" smtClean="0"/>
              <a:t>:</a:t>
            </a:r>
          </a:p>
          <a:p>
            <a:pPr>
              <a:buNone/>
            </a:pPr>
            <a:r>
              <a:rPr lang="bg-BG" dirty="0" smtClean="0"/>
              <a:t>	- задължително предварително съгласие при помилване на министри, осъдени в процедура по импийчмънт / от съда </a:t>
            </a:r>
          </a:p>
          <a:p>
            <a:pPr>
              <a:buNone/>
            </a:pPr>
            <a:r>
              <a:rPr lang="bg-BG" dirty="0" smtClean="0"/>
              <a:t>	(Дания, Норвегия)</a:t>
            </a:r>
            <a:endParaRPr lang="bg-BG" dirty="0"/>
          </a:p>
        </p:txBody>
      </p:sp>
    </p:spTree>
  </p:cSld>
  <p:clrMapOvr>
    <a:masterClrMapping/>
  </p:clrMapOvr>
  <p:transition spd="slow">
    <p:diamond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56592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Помилването в републиките</a:t>
            </a:r>
            <a:endParaRPr lang="bg-BG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336704"/>
          </a:xfrm>
        </p:spPr>
        <p:txBody>
          <a:bodyPr>
            <a:normAutofit fontScale="55000" lnSpcReduction="20000"/>
          </a:bodyPr>
          <a:lstStyle/>
          <a:p>
            <a:r>
              <a:rPr lang="bg-BG" sz="3800" b="1" dirty="0" smtClean="0"/>
              <a:t>Участие на изпълнителната власт</a:t>
            </a:r>
            <a:r>
              <a:rPr lang="bg-BG" sz="3800" dirty="0" smtClean="0"/>
              <a:t>:</a:t>
            </a:r>
          </a:p>
          <a:p>
            <a:pPr>
              <a:buNone/>
            </a:pPr>
            <a:r>
              <a:rPr lang="bg-BG" sz="3800" dirty="0" smtClean="0"/>
              <a:t>	- случаите се разглеждат и докладват от членове на правителството</a:t>
            </a:r>
          </a:p>
          <a:p>
            <a:pPr>
              <a:buNone/>
            </a:pPr>
            <a:r>
              <a:rPr lang="bg-BG" sz="3800" dirty="0" smtClean="0"/>
              <a:t>	(Унгария, Финландия, Франция, Австрия, Италия);</a:t>
            </a:r>
          </a:p>
          <a:p>
            <a:pPr>
              <a:buNone/>
            </a:pPr>
            <a:r>
              <a:rPr lang="bg-BG" sz="3800" dirty="0" smtClean="0"/>
              <a:t>	- задължителна предварителна консултация с правителството / министър</a:t>
            </a:r>
          </a:p>
          <a:p>
            <a:pPr>
              <a:buNone/>
            </a:pPr>
            <a:r>
              <a:rPr lang="bg-BG" sz="3800" dirty="0" smtClean="0"/>
              <a:t>	(Португалия, Гърция)</a:t>
            </a:r>
          </a:p>
          <a:p>
            <a:pPr>
              <a:buNone/>
            </a:pPr>
            <a:r>
              <a:rPr lang="bg-BG" sz="3800" dirty="0" smtClean="0"/>
              <a:t>	- указът за помилване се приподписва от член на правителството</a:t>
            </a:r>
          </a:p>
          <a:p>
            <a:pPr>
              <a:buNone/>
            </a:pPr>
            <a:r>
              <a:rPr lang="bg-BG" sz="3800" dirty="0" smtClean="0"/>
              <a:t>	(Германия, Италия, Румъния, Франция, Италия) </a:t>
            </a:r>
          </a:p>
          <a:p>
            <a:r>
              <a:rPr lang="bg-BG" sz="3800" b="1" dirty="0" smtClean="0"/>
              <a:t>Участие на съдебната власт</a:t>
            </a:r>
            <a:r>
              <a:rPr lang="bg-BG" sz="3800" dirty="0" smtClean="0"/>
              <a:t>:</a:t>
            </a:r>
          </a:p>
          <a:p>
            <a:pPr>
              <a:buNone/>
            </a:pPr>
            <a:r>
              <a:rPr lang="bg-BG" sz="3800" dirty="0" smtClean="0"/>
              <a:t>	-  случаите се разглеждат и докладват от съдебен орган / прокурор</a:t>
            </a:r>
          </a:p>
          <a:p>
            <a:pPr>
              <a:buNone/>
            </a:pPr>
            <a:r>
              <a:rPr lang="bg-BG" sz="3800" dirty="0" smtClean="0"/>
              <a:t>	(Унгария,  Австрия, Полша)</a:t>
            </a:r>
          </a:p>
          <a:p>
            <a:pPr>
              <a:buNone/>
            </a:pPr>
            <a:r>
              <a:rPr lang="bg-BG" sz="3800" dirty="0" smtClean="0"/>
              <a:t>	- задължително уведомяване на съда и прокуратурата и получаване на предварително становище от осъдилия съд / компетентен прокурор</a:t>
            </a:r>
          </a:p>
          <a:p>
            <a:pPr>
              <a:buNone/>
            </a:pPr>
            <a:r>
              <a:rPr lang="bg-BG" sz="3800" dirty="0" smtClean="0"/>
              <a:t>	(Финландия, Франция, Италия)</a:t>
            </a:r>
          </a:p>
          <a:p>
            <a:r>
              <a:rPr lang="bg-BG" sz="3800" b="1" dirty="0" smtClean="0"/>
              <a:t>Участие на народното представителство</a:t>
            </a:r>
            <a:r>
              <a:rPr lang="bg-BG" sz="3800" dirty="0" smtClean="0"/>
              <a:t>:</a:t>
            </a:r>
          </a:p>
          <a:p>
            <a:pPr>
              <a:buNone/>
            </a:pPr>
            <a:r>
              <a:rPr lang="bg-BG" sz="3800" dirty="0" smtClean="0"/>
              <a:t>	- задължително предварително съгласие при помилване на министри, осъдени в процедура по импийчмънт / от съда        (Гърция)</a:t>
            </a:r>
          </a:p>
          <a:p>
            <a:pPr>
              <a:buNone/>
            </a:pPr>
            <a:r>
              <a:rPr lang="bg-BG" sz="3800" dirty="0" smtClean="0"/>
              <a:t>	- Правото на помилване </a:t>
            </a:r>
            <a:r>
              <a:rPr lang="bg-BG" sz="3800" b="1" dirty="0" smtClean="0">
                <a:solidFill>
                  <a:schemeClr val="accent1">
                    <a:lumMod val="75000"/>
                  </a:schemeClr>
                </a:solidFill>
              </a:rPr>
              <a:t>се упражнява с решение на Парламента</a:t>
            </a:r>
            <a:r>
              <a:rPr lang="bg-BG" sz="3800" dirty="0" smtClean="0"/>
              <a:t>, прието с мнозинство от 3/5 от списъчния състав на народните представители (Турция)</a:t>
            </a:r>
          </a:p>
          <a:p>
            <a:pPr>
              <a:buNone/>
            </a:pPr>
            <a:endParaRPr lang="bg-BG" sz="1600" b="1" dirty="0" smtClean="0"/>
          </a:p>
        </p:txBody>
      </p:sp>
    </p:spTree>
  </p:cSld>
  <p:clrMapOvr>
    <a:masterClrMapping/>
  </p:clrMapOvr>
  <p:transition spd="slow">
    <p:diamond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4804</TotalTime>
  <Words>950</Words>
  <Application>Microsoft Office PowerPoint</Application>
  <PresentationFormat>On-screen Show (4:3)</PresentationFormat>
  <Paragraphs>167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Помилването  като инструмент на националните наказателни политики  </vt:lpstr>
      <vt:lpstr>Сравнителноправно изследване на режимите за помилване в 17 европейски държави, 2012 г.</vt:lpstr>
      <vt:lpstr>Помилването в Европа</vt:lpstr>
      <vt:lpstr>PowerPoint Presentation</vt:lpstr>
      <vt:lpstr>PowerPoint Presentation</vt:lpstr>
      <vt:lpstr>PowerPoint Presentation</vt:lpstr>
      <vt:lpstr>PowerPoint Presentation</vt:lpstr>
      <vt:lpstr>Помилването в монархиите</vt:lpstr>
      <vt:lpstr>Помилването в републиките</vt:lpstr>
      <vt:lpstr>Общи изводи</vt:lpstr>
      <vt:lpstr>Общи изводи</vt:lpstr>
      <vt:lpstr> Благодарим за вниманието!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Помилването в българската конституционна практика</dc:title>
  <dc:creator>Iva</dc:creator>
  <cp:lastModifiedBy>Iva Pushkarova</cp:lastModifiedBy>
  <cp:revision>39</cp:revision>
  <dcterms:created xsi:type="dcterms:W3CDTF">2012-07-07T16:57:27Z</dcterms:created>
  <dcterms:modified xsi:type="dcterms:W3CDTF">2012-12-04T08:09:58Z</dcterms:modified>
</cp:coreProperties>
</file>