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9" r:id="rId5"/>
    <p:sldId id="286" r:id="rId6"/>
    <p:sldId id="291" r:id="rId7"/>
    <p:sldId id="293" r:id="rId8"/>
    <p:sldId id="290" r:id="rId9"/>
    <p:sldId id="296" r:id="rId10"/>
    <p:sldId id="294" r:id="rId11"/>
    <p:sldId id="295" r:id="rId12"/>
    <p:sldId id="297" r:id="rId13"/>
    <p:sldId id="292" r:id="rId14"/>
    <p:sldId id="283" r:id="rId15"/>
  </p:sldIdLst>
  <p:sldSz cx="9144000" cy="6858000" type="screen4x3"/>
  <p:notesSz cx="6797675" cy="98742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A9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1722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EA9E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9ACC2-3A86-4D28-8CD8-06AFA5F65853}" type="datetimeFigureOut">
              <a:rPr lang="bg-BG" smtClean="0"/>
              <a:pPr/>
              <a:t>9.7.2013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84ECA-E6CD-4496-89E6-AB734D53FE8B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850505"/>
            <a:ext cx="8496944" cy="2234679"/>
          </a:xfrm>
        </p:spPr>
        <p:txBody>
          <a:bodyPr>
            <a:noAutofit/>
          </a:bodyPr>
          <a:lstStyle/>
          <a:p>
            <a:pPr algn="r"/>
            <a: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Особености на помилването</a:t>
            </a:r>
            <a:b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bg-BG" sz="60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на непълнолетни</a:t>
            </a:r>
            <a:r>
              <a:rPr lang="bg-BG" sz="5500" b="1" dirty="0" smtClean="0">
                <a:latin typeface="Monotype Corsiva" pitchFamily="66" charset="0"/>
              </a:rPr>
              <a:t/>
            </a:r>
            <a:br>
              <a:rPr lang="bg-BG" sz="5500" b="1" dirty="0" smtClean="0">
                <a:latin typeface="Monotype Corsiva" pitchFamily="66" charset="0"/>
              </a:rPr>
            </a:br>
            <a:r>
              <a:rPr lang="bg-BG" sz="5500" dirty="0" smtClean="0">
                <a:latin typeface="Monotype Corsiva" pitchFamily="66" charset="0"/>
              </a:rPr>
              <a:t/>
            </a:r>
            <a:br>
              <a:rPr lang="bg-BG" sz="5500" dirty="0" smtClean="0">
                <a:latin typeface="Monotype Corsiva" pitchFamily="66" charset="0"/>
              </a:rPr>
            </a:br>
            <a:endParaRPr lang="bg-BG" sz="5500" dirty="0">
              <a:latin typeface="Monotype Corsiva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7920880" cy="1273696"/>
          </a:xfrm>
        </p:spPr>
        <p:txBody>
          <a:bodyPr>
            <a:normAutofit fontScale="85000" lnSpcReduction="20000"/>
          </a:bodyPr>
          <a:lstStyle/>
          <a:p>
            <a:r>
              <a:rPr lang="bg-BG" b="1" dirty="0" smtClean="0">
                <a:solidFill>
                  <a:schemeClr val="tx1"/>
                </a:solidFill>
              </a:rPr>
              <a:t>        Диляна Калоянова,</a:t>
            </a:r>
          </a:p>
          <a:p>
            <a:r>
              <a:rPr lang="bg-BG" b="1" dirty="0" smtClean="0">
                <a:solidFill>
                  <a:schemeClr val="tx1"/>
                </a:solidFill>
              </a:rPr>
              <a:t>мл. </a:t>
            </a:r>
            <a:r>
              <a:rPr lang="bg-BG" b="1" dirty="0" err="1">
                <a:solidFill>
                  <a:schemeClr val="tx1"/>
                </a:solidFill>
              </a:rPr>
              <a:t>е</a:t>
            </a:r>
            <a:r>
              <a:rPr lang="bg-BG" b="1" dirty="0" err="1" smtClean="0">
                <a:solidFill>
                  <a:schemeClr val="tx1"/>
                </a:solidFill>
              </a:rPr>
              <a:t>ксп</a:t>
            </a:r>
            <a:r>
              <a:rPr lang="bg-BG" b="1" dirty="0" smtClean="0">
                <a:solidFill>
                  <a:schemeClr val="tx1"/>
                </a:solidFill>
              </a:rPr>
              <a:t>. към Комисията по помилването</a:t>
            </a:r>
          </a:p>
          <a:p>
            <a:r>
              <a:rPr lang="bg-BG" b="1" dirty="0" smtClean="0">
                <a:solidFill>
                  <a:schemeClr val="tx1"/>
                </a:solidFill>
              </a:rPr>
              <a:t>2013 г. </a:t>
            </a:r>
            <a:endParaRPr lang="bg-BG" b="1" dirty="0">
              <a:solidFill>
                <a:schemeClr val="tx1"/>
              </a:solidFill>
            </a:endParaRPr>
          </a:p>
        </p:txBody>
      </p:sp>
      <p:pic>
        <p:nvPicPr>
          <p:cNvPr id="12289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-27384"/>
            <a:ext cx="2267744" cy="193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648072"/>
          </a:xfrm>
        </p:spPr>
        <p:txBody>
          <a:bodyPr>
            <a:noAutofit/>
          </a:bodyPr>
          <a:lstStyle/>
          <a:p>
            <a:r>
              <a:rPr lang="bg-BG" sz="2800" b="1" dirty="0" smtClean="0">
                <a:solidFill>
                  <a:srgbClr val="002060"/>
                </a:solidFill>
              </a:rPr>
              <a:t>ПРАКТИКА </a:t>
            </a:r>
            <a:r>
              <a:rPr lang="bg-BG" sz="2800" b="1" dirty="0" smtClean="0">
                <a:solidFill>
                  <a:srgbClr val="002060"/>
                </a:solidFill>
              </a:rPr>
              <a:t>НА КП ПО ПОМИЛВАНЕ НА НЕПЪЛНОЛЕТНИ</a:t>
            </a:r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856984" cy="5616624"/>
          </a:xfrm>
        </p:spPr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bg-BG" sz="2400" b="1" dirty="0" smtClean="0">
                <a:solidFill>
                  <a:schemeClr val="tx1"/>
                </a:solidFill>
              </a:rPr>
              <a:t>Криминогенни фактори:</a:t>
            </a:r>
          </a:p>
          <a:p>
            <a:pPr marL="342900" indent="-342900" algn="l">
              <a:buFontTx/>
              <a:buChar char="-"/>
            </a:pPr>
            <a:r>
              <a:rPr lang="bg-BG" sz="2400" b="1" dirty="0" smtClean="0">
                <a:solidFill>
                  <a:schemeClr val="tx1"/>
                </a:solidFill>
              </a:rPr>
              <a:t>Семейна среда</a:t>
            </a:r>
            <a:r>
              <a:rPr lang="bg-BG" sz="2400" dirty="0" smtClean="0">
                <a:solidFill>
                  <a:schemeClr val="tx1"/>
                </a:solidFill>
              </a:rPr>
              <a:t>: непълни семейства, емоционална депривация, педагогическа и социална занемареност, насърчаване на престъпно поведение, раждане в непълнолетна възраст, липса на норми в семейството, безработица, бедност, заживяване на семейни начала в непълнолетна възраст</a:t>
            </a:r>
          </a:p>
          <a:p>
            <a:pPr marL="342900" indent="-342900" algn="l">
              <a:buFontTx/>
              <a:buChar char="-"/>
            </a:pPr>
            <a:r>
              <a:rPr lang="bg-BG" sz="2400" b="1" dirty="0" smtClean="0">
                <a:solidFill>
                  <a:schemeClr val="tx1"/>
                </a:solidFill>
              </a:rPr>
              <a:t>Обществени кризи</a:t>
            </a:r>
            <a:r>
              <a:rPr lang="bg-BG" sz="2400" dirty="0" smtClean="0">
                <a:solidFill>
                  <a:schemeClr val="tx1"/>
                </a:solidFill>
              </a:rPr>
              <a:t>: икономическа, на ценности, между родители и деца, на доверие в институциите</a:t>
            </a:r>
          </a:p>
          <a:p>
            <a:pPr marL="342900" indent="-342900" algn="l">
              <a:buFontTx/>
              <a:buChar char="-"/>
            </a:pPr>
            <a:r>
              <a:rPr lang="bg-BG" sz="2400" b="1" dirty="0" smtClean="0">
                <a:solidFill>
                  <a:schemeClr val="tx1"/>
                </a:solidFill>
              </a:rPr>
              <a:t>Индивидуални особености</a:t>
            </a:r>
            <a:r>
              <a:rPr lang="bg-BG" sz="2400" dirty="0" smtClean="0">
                <a:solidFill>
                  <a:schemeClr val="tx1"/>
                </a:solidFill>
              </a:rPr>
              <a:t>: завишена чувствителност и лабилност, тревожност, дистанцираност, слаб самоконтрол, ниска самооценка, затруднения в общуването, манипулируемост</a:t>
            </a:r>
            <a:endParaRPr lang="bg-BG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13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-27384"/>
            <a:ext cx="4040188" cy="567754"/>
          </a:xfrm>
        </p:spPr>
        <p:txBody>
          <a:bodyPr/>
          <a:lstStyle/>
          <a:p>
            <a:r>
              <a:rPr lang="bg-BG" dirty="0" smtClean="0"/>
              <a:t>МОТИВИ ЗА ПОМИЛВАНЕ</a:t>
            </a:r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556792"/>
            <a:ext cx="4860032" cy="5544616"/>
          </a:xfrm>
        </p:spPr>
        <p:txBody>
          <a:bodyPr>
            <a:noAutofit/>
          </a:bodyPr>
          <a:lstStyle/>
          <a:p>
            <a:r>
              <a:rPr lang="ru-RU" sz="1800" dirty="0" smtClean="0"/>
              <a:t>Престъплението </a:t>
            </a:r>
            <a:r>
              <a:rPr lang="ru-RU" sz="1800" dirty="0"/>
              <a:t>е извършено под </a:t>
            </a:r>
            <a:r>
              <a:rPr lang="ru-RU" sz="1800" b="1" dirty="0"/>
              <a:t>чуждо влияние</a:t>
            </a:r>
            <a:r>
              <a:rPr lang="ru-RU" sz="1800" dirty="0"/>
              <a:t>, </a:t>
            </a:r>
            <a:r>
              <a:rPr lang="ru-RU" sz="1800" dirty="0" smtClean="0"/>
              <a:t>влияние </a:t>
            </a:r>
            <a:r>
              <a:rPr lang="ru-RU" sz="1800" dirty="0"/>
              <a:t>на </a:t>
            </a:r>
            <a:r>
              <a:rPr lang="ru-RU" sz="1800" b="1" dirty="0"/>
              <a:t>алкохол или марихуана</a:t>
            </a:r>
            <a:r>
              <a:rPr lang="ru-RU" sz="1800" dirty="0"/>
              <a:t>, </a:t>
            </a:r>
            <a:r>
              <a:rPr lang="ru-RU" sz="1800" b="1" dirty="0" smtClean="0"/>
              <a:t>афект</a:t>
            </a:r>
            <a:endParaRPr lang="ru-RU" sz="1800" b="1" dirty="0"/>
          </a:p>
          <a:p>
            <a:r>
              <a:rPr lang="ru-RU" sz="1800" dirty="0" smtClean="0"/>
              <a:t>Извършеното е инцидентно, </a:t>
            </a:r>
            <a:r>
              <a:rPr lang="ru-RU" sz="1800" dirty="0" smtClean="0"/>
              <a:t>въпреки </a:t>
            </a:r>
            <a:r>
              <a:rPr lang="ru-RU" sz="1800" b="1" dirty="0" smtClean="0"/>
              <a:t>тежестта </a:t>
            </a:r>
            <a:r>
              <a:rPr lang="bg-BG" sz="1800" b="1" dirty="0" smtClean="0"/>
              <a:t>си</a:t>
            </a:r>
          </a:p>
          <a:p>
            <a:r>
              <a:rPr lang="ru-RU" sz="1800" dirty="0" smtClean="0"/>
              <a:t>Чисто </a:t>
            </a:r>
            <a:r>
              <a:rPr lang="ru-RU" sz="1800" dirty="0"/>
              <a:t>съдебно </a:t>
            </a:r>
            <a:r>
              <a:rPr lang="ru-RU" sz="1800" dirty="0" smtClean="0"/>
              <a:t>минало</a:t>
            </a:r>
            <a:endParaRPr lang="ru-RU" sz="1800" dirty="0"/>
          </a:p>
          <a:p>
            <a:r>
              <a:rPr lang="ru-RU" sz="1800" dirty="0" smtClean="0"/>
              <a:t>Разкаяние</a:t>
            </a:r>
          </a:p>
          <a:p>
            <a:r>
              <a:rPr lang="ru-RU" sz="1800" dirty="0" smtClean="0"/>
              <a:t>Отлично поведение в </a:t>
            </a:r>
            <a:r>
              <a:rPr lang="ru-RU" sz="1800" dirty="0" smtClean="0"/>
              <a:t>затвора, </a:t>
            </a:r>
            <a:r>
              <a:rPr lang="ru-RU" sz="1800" dirty="0" smtClean="0"/>
              <a:t>завършени </a:t>
            </a:r>
            <a:r>
              <a:rPr lang="ru-RU" sz="1800" dirty="0" smtClean="0"/>
              <a:t>обучителни курсове</a:t>
            </a:r>
            <a:endParaRPr lang="ru-RU" sz="1800" dirty="0" smtClean="0"/>
          </a:p>
          <a:p>
            <a:r>
              <a:rPr lang="ru-RU" sz="1800" dirty="0" smtClean="0"/>
              <a:t>Изпълнени целите </a:t>
            </a:r>
            <a:r>
              <a:rPr lang="ru-RU" sz="1800" dirty="0"/>
              <a:t>на </a:t>
            </a:r>
            <a:r>
              <a:rPr lang="ru-RU" sz="1800" dirty="0" smtClean="0"/>
              <a:t>наказанието</a:t>
            </a:r>
            <a:endParaRPr lang="ru-RU" sz="1800" dirty="0" smtClean="0"/>
          </a:p>
          <a:p>
            <a:r>
              <a:rPr lang="ru-RU" sz="1800" b="1" dirty="0" smtClean="0"/>
              <a:t>Не може да </a:t>
            </a:r>
            <a:r>
              <a:rPr lang="ru-RU" sz="1800" b="1" dirty="0" err="1" smtClean="0"/>
              <a:t>работи</a:t>
            </a:r>
            <a:r>
              <a:rPr lang="ru-RU" sz="1800" b="1" dirty="0" smtClean="0"/>
              <a:t>, за да си </a:t>
            </a:r>
            <a:r>
              <a:rPr lang="ru-RU" sz="1800" b="1" dirty="0" err="1" smtClean="0"/>
              <a:t>намали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наказанието</a:t>
            </a:r>
            <a:endParaRPr lang="ru-RU" sz="1800" b="1" dirty="0" smtClean="0"/>
          </a:p>
          <a:p>
            <a:r>
              <a:rPr lang="ru-RU" sz="1800" dirty="0" smtClean="0"/>
              <a:t>Изминало много време </a:t>
            </a:r>
            <a:r>
              <a:rPr lang="ru-RU" sz="1800" dirty="0" smtClean="0"/>
              <a:t>от деянието/5-10г./</a:t>
            </a:r>
          </a:p>
          <a:p>
            <a:r>
              <a:rPr lang="ru-RU" sz="1800" dirty="0" smtClean="0"/>
              <a:t>Изтърпяни 2/3 от наказанието</a:t>
            </a:r>
          </a:p>
          <a:p>
            <a:r>
              <a:rPr lang="ru-RU" sz="1800" dirty="0" smtClean="0"/>
              <a:t>Недостигнато формално условие за ПО</a:t>
            </a:r>
            <a:endParaRPr lang="ru-RU" sz="1800" dirty="0" smtClean="0"/>
          </a:p>
          <a:p>
            <a:r>
              <a:rPr lang="ru-RU" sz="1800" b="1" dirty="0" err="1" smtClean="0"/>
              <a:t>Среден</a:t>
            </a:r>
            <a:r>
              <a:rPr lang="ru-RU" sz="1800" b="1" dirty="0" smtClean="0"/>
              <a:t> риск от рецидив</a:t>
            </a:r>
            <a:endParaRPr lang="ru-RU" sz="1800" b="1" dirty="0"/>
          </a:p>
          <a:p>
            <a:r>
              <a:rPr lang="ru-RU" sz="1800" dirty="0" smtClean="0"/>
              <a:t>Има къде да </a:t>
            </a:r>
            <a:r>
              <a:rPr lang="ru-RU" sz="1800" dirty="0" smtClean="0"/>
              <a:t>живее</a:t>
            </a:r>
            <a:endParaRPr lang="ru-RU" sz="1800" dirty="0"/>
          </a:p>
          <a:p>
            <a:endParaRPr lang="bg-BG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-99392"/>
            <a:ext cx="4041775" cy="639762"/>
          </a:xfrm>
        </p:spPr>
        <p:txBody>
          <a:bodyPr/>
          <a:lstStyle/>
          <a:p>
            <a:r>
              <a:rPr lang="bg-BG" dirty="0" smtClean="0"/>
              <a:t>МОТИВИ ЗА ОТКАЗ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2529" y="1628800"/>
            <a:ext cx="4644007" cy="52292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Извършено </a:t>
            </a:r>
            <a:r>
              <a:rPr lang="ru-RU" sz="2000" dirty="0" smtClean="0"/>
              <a:t>под </a:t>
            </a:r>
            <a:r>
              <a:rPr lang="ru-RU" sz="2000" dirty="0"/>
              <a:t>влияние на </a:t>
            </a:r>
            <a:r>
              <a:rPr lang="ru-RU" sz="2000" b="1" dirty="0" smtClean="0"/>
              <a:t>алкохол</a:t>
            </a:r>
            <a:endParaRPr lang="ru-RU" sz="2000" dirty="0" smtClean="0"/>
          </a:p>
          <a:p>
            <a:r>
              <a:rPr lang="ru-RU" sz="2000" b="1" dirty="0" err="1"/>
              <a:t>Тежест</a:t>
            </a:r>
            <a:r>
              <a:rPr lang="ru-RU" sz="2000" b="1" dirty="0"/>
              <a:t> на </a:t>
            </a:r>
            <a:r>
              <a:rPr lang="ru-RU" sz="2000" b="1" dirty="0" err="1" smtClean="0"/>
              <a:t>извършеното</a:t>
            </a:r>
            <a:r>
              <a:rPr lang="ru-RU" sz="2000" dirty="0" smtClean="0"/>
              <a:t>, </a:t>
            </a:r>
            <a:r>
              <a:rPr lang="ru-RU" sz="2000" dirty="0" err="1" smtClean="0"/>
              <a:t>въпреки</a:t>
            </a:r>
            <a:r>
              <a:rPr lang="ru-RU" sz="2000" dirty="0"/>
              <a:t> </a:t>
            </a:r>
            <a:r>
              <a:rPr lang="ru-RU" sz="2000" dirty="0" smtClean="0"/>
              <a:t>че </a:t>
            </a:r>
            <a:r>
              <a:rPr lang="ru-RU" sz="2000" dirty="0" err="1" smtClean="0"/>
              <a:t>дотогава</a:t>
            </a:r>
            <a:r>
              <a:rPr lang="ru-RU" sz="2000" dirty="0" smtClean="0"/>
              <a:t> не е </a:t>
            </a:r>
            <a:r>
              <a:rPr lang="ru-RU" sz="2000" dirty="0" err="1" smtClean="0"/>
              <a:t>осъждан</a:t>
            </a:r>
            <a:endParaRPr lang="ru-RU" sz="2000" dirty="0"/>
          </a:p>
          <a:p>
            <a:r>
              <a:rPr lang="bg-BG" sz="2000" dirty="0" smtClean="0"/>
              <a:t>Осъждан в миналото</a:t>
            </a:r>
          </a:p>
          <a:p>
            <a:r>
              <a:rPr lang="ru-RU" sz="2000" dirty="0" smtClean="0"/>
              <a:t>Жертвата </a:t>
            </a:r>
            <a:r>
              <a:rPr lang="ru-RU" sz="2000" dirty="0" smtClean="0"/>
              <a:t>е/бил добъ р </a:t>
            </a:r>
            <a:r>
              <a:rPr lang="ru-RU" sz="2000" dirty="0" smtClean="0"/>
              <a:t>човек</a:t>
            </a:r>
          </a:p>
          <a:p>
            <a:r>
              <a:rPr lang="ru-RU" sz="2000" dirty="0" smtClean="0"/>
              <a:t>Множество наказания в затвора</a:t>
            </a:r>
          </a:p>
          <a:p>
            <a:r>
              <a:rPr lang="ru-RU" sz="2000" dirty="0" smtClean="0"/>
              <a:t>Не е </a:t>
            </a:r>
            <a:r>
              <a:rPr lang="ru-RU" sz="2000" dirty="0" err="1" smtClean="0"/>
              <a:t>изтърпян</a:t>
            </a:r>
            <a:r>
              <a:rPr lang="ru-RU" sz="2000" dirty="0" smtClean="0"/>
              <a:t> «</a:t>
            </a:r>
            <a:r>
              <a:rPr lang="ru-RU" sz="2000" dirty="0" err="1" smtClean="0"/>
              <a:t>достатъчен</a:t>
            </a:r>
            <a:r>
              <a:rPr lang="ru-RU" sz="2000" dirty="0" smtClean="0"/>
              <a:t>» срок</a:t>
            </a:r>
          </a:p>
          <a:p>
            <a:r>
              <a:rPr lang="ru-RU" sz="2000" dirty="0" err="1" smtClean="0"/>
              <a:t>Съдът</a:t>
            </a:r>
            <a:r>
              <a:rPr lang="ru-RU" sz="2000" dirty="0" smtClean="0"/>
              <a:t> </a:t>
            </a:r>
            <a:r>
              <a:rPr lang="ru-RU" sz="2000" dirty="0"/>
              <a:t>е </a:t>
            </a:r>
            <a:r>
              <a:rPr lang="ru-RU" sz="2000" dirty="0" err="1"/>
              <a:t>съобразил</a:t>
            </a:r>
            <a:r>
              <a:rPr lang="ru-RU" sz="2000" dirty="0"/>
              <a:t> </a:t>
            </a:r>
            <a:r>
              <a:rPr lang="ru-RU" sz="2000" dirty="0" err="1" smtClean="0"/>
              <a:t>непълнолетието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определяне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наказанието</a:t>
            </a:r>
            <a:endParaRPr lang="ru-RU" sz="2000" dirty="0"/>
          </a:p>
          <a:p>
            <a:r>
              <a:rPr lang="ru-RU" sz="2000" dirty="0"/>
              <a:t>Негативен обществен </a:t>
            </a:r>
            <a:r>
              <a:rPr lang="ru-RU" sz="2000" dirty="0" smtClean="0"/>
              <a:t>отзвук</a:t>
            </a:r>
          </a:p>
          <a:p>
            <a:r>
              <a:rPr lang="ru-RU" sz="2000" dirty="0" err="1" smtClean="0"/>
              <a:t>Налице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са</a:t>
            </a:r>
            <a:r>
              <a:rPr lang="ru-RU" sz="2000" dirty="0" smtClean="0"/>
              <a:t> </a:t>
            </a:r>
            <a:r>
              <a:rPr lang="ru-RU" sz="2000" dirty="0" err="1" smtClean="0"/>
              <a:t>редовни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поощрителни</a:t>
            </a:r>
            <a:r>
              <a:rPr lang="ru-RU" sz="2000" dirty="0" smtClean="0"/>
              <a:t> мерки или ПО</a:t>
            </a:r>
          </a:p>
          <a:p>
            <a:r>
              <a:rPr lang="ru-RU" sz="2000" b="1" dirty="0" err="1" smtClean="0"/>
              <a:t>Среден</a:t>
            </a:r>
            <a:r>
              <a:rPr lang="ru-RU" sz="2000" b="1" dirty="0" smtClean="0"/>
              <a:t> риск от рецидив</a:t>
            </a:r>
            <a:endParaRPr lang="ru-RU" sz="2000" b="1" dirty="0"/>
          </a:p>
          <a:p>
            <a:r>
              <a:rPr lang="ru-RU" sz="2000" dirty="0" smtClean="0"/>
              <a:t>Лоша семейна и приятелска </a:t>
            </a:r>
            <a:r>
              <a:rPr lang="ru-RU" sz="2000" dirty="0" smtClean="0"/>
              <a:t>среда</a:t>
            </a:r>
            <a:endParaRPr lang="ru-RU" sz="2000" dirty="0"/>
          </a:p>
        </p:txBody>
      </p:sp>
      <p:sp>
        <p:nvSpPr>
          <p:cNvPr id="7" name="Left-Right Arrow 6"/>
          <p:cNvSpPr/>
          <p:nvPr/>
        </p:nvSpPr>
        <p:spPr>
          <a:xfrm>
            <a:off x="4067944" y="5661248"/>
            <a:ext cx="720080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Rectangle 1"/>
          <p:cNvSpPr/>
          <p:nvPr/>
        </p:nvSpPr>
        <p:spPr>
          <a:xfrm>
            <a:off x="107504" y="620688"/>
            <a:ext cx="90364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Особености </a:t>
            </a:r>
            <a:r>
              <a:rPr lang="ru-RU" b="1" dirty="0"/>
              <a:t>на </a:t>
            </a:r>
            <a:r>
              <a:rPr lang="ru-RU" b="1" dirty="0" smtClean="0"/>
              <a:t>личността: извършител / жертва</a:t>
            </a:r>
            <a:endParaRPr lang="en-US" b="1" dirty="0" smtClean="0"/>
          </a:p>
          <a:p>
            <a:r>
              <a:rPr lang="ru-RU" dirty="0" smtClean="0"/>
              <a:t>контактен</a:t>
            </a:r>
            <a:r>
              <a:rPr lang="ru-RU" dirty="0"/>
              <a:t>, общителен, чувствителен, раним, сериозен, трудолюбив, изпълнителен</a:t>
            </a:r>
          </a:p>
          <a:p>
            <a:r>
              <a:rPr lang="ru-RU" dirty="0" smtClean="0"/>
              <a:t>„</a:t>
            </a:r>
            <a:r>
              <a:rPr lang="ru-RU" dirty="0"/>
              <a:t>емоционално лабилен, несигурен, раним, склонен към депресивни преживявания“ </a:t>
            </a:r>
          </a:p>
        </p:txBody>
      </p:sp>
    </p:spTree>
    <p:extLst>
      <p:ext uri="{BB962C8B-B14F-4D97-AF65-F5344CB8AC3E}">
        <p14:creationId xmlns:p14="http://schemas.microsoft.com/office/powerpoint/2010/main" val="161618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7" name="Picture 6" descr="http://www.psychology-bg.org/antibullying/files/1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307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bg-BG" sz="2800" b="1" dirty="0" smtClean="0">
                <a:solidFill>
                  <a:srgbClr val="002060"/>
                </a:solidFill>
              </a:rPr>
              <a:t>ИЗКЛЮЧЕНИЯТА: ПРЕДПОСТАВКИ ЗА ПОМИЛВАНЕ</a:t>
            </a:r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472608"/>
          </a:xfrm>
        </p:spPr>
        <p:txBody>
          <a:bodyPr>
            <a:normAutofit/>
          </a:bodyPr>
          <a:lstStyle/>
          <a:p>
            <a:r>
              <a:rPr lang="bg-BG" dirty="0" smtClean="0"/>
              <a:t>Общи предпоставки с пълнолетните ?</a:t>
            </a:r>
          </a:p>
          <a:p>
            <a:pPr lvl="1"/>
            <a:r>
              <a:rPr lang="bg-BG" dirty="0" smtClean="0"/>
              <a:t>Овладян риск от рецидив</a:t>
            </a:r>
          </a:p>
          <a:p>
            <a:pPr lvl="1"/>
            <a:r>
              <a:rPr lang="bg-BG" dirty="0" smtClean="0"/>
              <a:t>Здравословно състояние </a:t>
            </a:r>
          </a:p>
          <a:p>
            <a:pPr lvl="1"/>
            <a:r>
              <a:rPr lang="bg-BG" dirty="0" smtClean="0"/>
              <a:t>Семейни обстоятелства (необходимост да се грижи)</a:t>
            </a:r>
          </a:p>
          <a:p>
            <a:pPr lvl="1"/>
            <a:r>
              <a:rPr lang="bg-BG" dirty="0" smtClean="0"/>
              <a:t>Промени в законодателството (конкуренция с амнистия)</a:t>
            </a:r>
          </a:p>
          <a:p>
            <a:r>
              <a:rPr lang="bg-BG" dirty="0" smtClean="0"/>
              <a:t>Други: </a:t>
            </a:r>
            <a:r>
              <a:rPr lang="bg-BG" sz="5000" b="1" dirty="0" smtClean="0"/>
              <a:t>КАКВИ</a:t>
            </a:r>
            <a:r>
              <a:rPr lang="bg-BG" dirty="0" smtClean="0"/>
              <a:t>?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1820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8921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bg-BG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</a:rPr>
              <a:t>Благодаря за вниманието!</a:t>
            </a:r>
            <a:br>
              <a:rPr lang="bg-BG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b="1" i="1" dirty="0" smtClean="0">
                <a:solidFill>
                  <a:schemeClr val="accent1">
                    <a:lumMod val="75000"/>
                  </a:schemeClr>
                </a:solidFill>
              </a:rPr>
              <a:t>ДИСКУСИЯ</a:t>
            </a:r>
            <a:endParaRPr lang="bg-BG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1" descr="Description: ger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496" y="44623"/>
            <a:ext cx="2592288" cy="220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90000"/>
          </a:bodyPr>
          <a:lstStyle/>
          <a:p>
            <a:pPr algn="l"/>
            <a:r>
              <a:rPr lang="bg-BG" sz="2800" dirty="0" smtClean="0"/>
              <a:t>Помилването е </a:t>
            </a:r>
            <a:r>
              <a:rPr lang="bg-BG" sz="2800" b="1" dirty="0" smtClean="0"/>
              <a:t>субсидиарен</a:t>
            </a:r>
            <a:r>
              <a:rPr lang="bg-BG" sz="2800" dirty="0" smtClean="0"/>
              <a:t> способ за облекчаване на наказателната отговорност чрез пълно или частично освобождаване от изтърпяване на наложено наказание.</a:t>
            </a:r>
            <a:br>
              <a:rPr lang="bg-BG" sz="2800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Помилването при непълнолетните е </a:t>
            </a:r>
            <a:r>
              <a:rPr lang="bg-BG" sz="2800" b="1" dirty="0" smtClean="0"/>
              <a:t>с по-ограничено приложно поле, отколкото при пълнолетните</a:t>
            </a:r>
            <a:r>
              <a:rPr lang="bg-BG" sz="2800" dirty="0" smtClean="0"/>
              <a:t>, поради особеностите на субекта на наказателна отговорност, които предопределят съществени разлики в проявлението на криминогенните фактори, тежестта на наказателната отговорност, режимите за нейното облекчаване и характера на корекционния процес. </a:t>
            </a:r>
            <a:br>
              <a:rPr lang="bg-BG" sz="2800" dirty="0" smtClean="0"/>
            </a:b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Това води до </a:t>
            </a:r>
            <a:r>
              <a:rPr lang="bg-BG" sz="2800" b="1" dirty="0" smtClean="0"/>
              <a:t>много по-рядко възникване на случаи, в които редовните способи за облекчаване на отговорността на непълнолетните са неприложими </a:t>
            </a:r>
            <a:r>
              <a:rPr lang="bg-BG" sz="2800" dirty="0" smtClean="0"/>
              <a:t>и поради това възниква основание за помилване.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59553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307901"/>
            <a:ext cx="8820472" cy="5505475"/>
          </a:xfrm>
        </p:spPr>
        <p:txBody>
          <a:bodyPr>
            <a:normAutofit fontScale="92500" lnSpcReduction="20000"/>
          </a:bodyPr>
          <a:lstStyle/>
          <a:p>
            <a:r>
              <a:rPr lang="bg-BG" sz="2800" b="1" dirty="0" smtClean="0"/>
              <a:t>Криминогенни фактори</a:t>
            </a:r>
          </a:p>
          <a:p>
            <a:pPr marL="0" indent="0">
              <a:buNone/>
            </a:pPr>
            <a:r>
              <a:rPr lang="bg-BG" sz="2800" dirty="0"/>
              <a:t>О</a:t>
            </a:r>
            <a:r>
              <a:rPr lang="bg-BG" sz="2800" dirty="0" smtClean="0"/>
              <a:t>пределящо </a:t>
            </a:r>
            <a:r>
              <a:rPr lang="bg-BG" sz="2800" dirty="0"/>
              <a:t>значение на фактори извън контрола на детето (криминогенна среда</a:t>
            </a:r>
            <a:r>
              <a:rPr lang="bg-BG" sz="2800" dirty="0" smtClean="0"/>
              <a:t>) </a:t>
            </a:r>
          </a:p>
          <a:p>
            <a:pPr marL="0" indent="0">
              <a:buNone/>
            </a:pPr>
            <a:r>
              <a:rPr lang="bg-BG" sz="2800" dirty="0"/>
              <a:t>п</a:t>
            </a:r>
            <a:r>
              <a:rPr lang="bg-BG" sz="2800" dirty="0" smtClean="0"/>
              <a:t>овечето фактори всъщност са статични, когато деецът е дете</a:t>
            </a:r>
          </a:p>
          <a:p>
            <a:pPr marL="0" indent="0">
              <a:buNone/>
            </a:pPr>
            <a:r>
              <a:rPr lang="bg-BG" sz="2800" dirty="0" smtClean="0"/>
              <a:t>Особености на престъпната мотивация – липсва трайност, мотивите са външни и се развиват на основата на емоционална депривация, водеща до деструктивни стратегии за справяне</a:t>
            </a:r>
          </a:p>
          <a:p>
            <a:r>
              <a:rPr lang="bg-BG" sz="2800" b="1" dirty="0" smtClean="0"/>
              <a:t>Рецидив</a:t>
            </a:r>
          </a:p>
          <a:p>
            <a:pPr marL="0" indent="0">
              <a:buNone/>
            </a:pPr>
            <a:r>
              <a:rPr lang="bg-BG" sz="2800" dirty="0"/>
              <a:t>обусловен от липсата на промяна в статичните фактори</a:t>
            </a:r>
          </a:p>
          <a:p>
            <a:pPr marL="0" indent="0">
              <a:buNone/>
            </a:pPr>
            <a:r>
              <a:rPr lang="bg-BG" sz="2800" dirty="0"/>
              <a:t>п</a:t>
            </a:r>
            <a:r>
              <a:rPr lang="bg-BG" sz="2800" dirty="0" smtClean="0"/>
              <a:t>о-чест, отколкото при пълнолетните, но не е индикатор за интегриран престъпен модел (трайна криминализация)</a:t>
            </a:r>
          </a:p>
          <a:p>
            <a:r>
              <a:rPr lang="bg-BG" sz="2800" b="1" dirty="0" smtClean="0"/>
              <a:t>Криминогенните фактори са и </a:t>
            </a:r>
            <a:r>
              <a:rPr lang="bg-BG" sz="2800" b="1" dirty="0" err="1" smtClean="0"/>
              <a:t>виктимогенни</a:t>
            </a:r>
            <a:endParaRPr lang="bg-BG" sz="2800" b="1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bg-BG" sz="3000" b="1" dirty="0">
                <a:solidFill>
                  <a:srgbClr val="002060"/>
                </a:solidFill>
              </a:rPr>
              <a:t>ОСОБЕНОСТИ НА </a:t>
            </a:r>
            <a:r>
              <a:rPr lang="bg-BG" sz="3000" b="1" dirty="0" smtClean="0">
                <a:solidFill>
                  <a:srgbClr val="002060"/>
                </a:solidFill>
              </a:rPr>
              <a:t>СУБЕКТА</a:t>
            </a:r>
            <a:endParaRPr lang="bg-BG" sz="3000" b="1" dirty="0">
              <a:solidFill>
                <a:srgbClr val="00206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3707904" y="2060848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ight Arrow 7"/>
          <p:cNvSpPr/>
          <p:nvPr/>
        </p:nvSpPr>
        <p:spPr>
          <a:xfrm>
            <a:off x="8316416" y="486916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055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29523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5000" b="1" dirty="0" smtClean="0"/>
              <a:t>Наказателната отговорност е последно средство при децата!!!</a:t>
            </a:r>
          </a:p>
        </p:txBody>
      </p:sp>
    </p:spTree>
    <p:extLst>
      <p:ext uri="{BB962C8B-B14F-4D97-AF65-F5344CB8AC3E}">
        <p14:creationId xmlns:p14="http://schemas.microsoft.com/office/powerpoint/2010/main" val="4264531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solidFill>
                  <a:srgbClr val="002060"/>
                </a:solidFill>
              </a:rPr>
              <a:t>НАКАЗАТЕЛНОПРАВНА РЕАКЦИЯ НА ДЪРЖАВАТА</a:t>
            </a:r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9001000" cy="5616624"/>
          </a:xfrm>
        </p:spPr>
        <p:txBody>
          <a:bodyPr>
            <a:normAutofit fontScale="92500" lnSpcReduction="10000"/>
          </a:bodyPr>
          <a:lstStyle/>
          <a:p>
            <a:r>
              <a:rPr lang="bg-BG" sz="2800" dirty="0" smtClean="0"/>
              <a:t>По-облекчена в сравнение с отговорността на пълнолетните на всеки етап от осъществяването й:</a:t>
            </a:r>
          </a:p>
          <a:p>
            <a:r>
              <a:rPr lang="bg-BG" sz="2800" dirty="0" smtClean="0"/>
              <a:t>в трите правоотношения</a:t>
            </a:r>
          </a:p>
          <a:p>
            <a:pPr lvl="1"/>
            <a:r>
              <a:rPr lang="bg-BG" sz="2500" dirty="0"/>
              <a:t>по налагане на наказанието</a:t>
            </a:r>
          </a:p>
          <a:p>
            <a:pPr lvl="1"/>
            <a:r>
              <a:rPr lang="bg-BG" sz="2500" dirty="0"/>
              <a:t>по изпълнение на </a:t>
            </a:r>
            <a:r>
              <a:rPr lang="bg-BG" sz="2500" dirty="0" smtClean="0"/>
              <a:t>наказанието</a:t>
            </a:r>
            <a:endParaRPr lang="bg-BG" sz="2500" dirty="0"/>
          </a:p>
          <a:p>
            <a:pPr lvl="1"/>
            <a:r>
              <a:rPr lang="bg-BG" sz="2500" dirty="0"/>
              <a:t>п</a:t>
            </a:r>
            <a:r>
              <a:rPr lang="bg-BG" sz="2500" dirty="0" smtClean="0"/>
              <a:t>о третиране като осъждан (реабилитация)</a:t>
            </a:r>
            <a:endParaRPr lang="bg-BG" sz="25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bg-BG" dirty="0" smtClean="0"/>
              <a:t>по </a:t>
            </a:r>
            <a:r>
              <a:rPr lang="bg-BG" dirty="0"/>
              <a:t>освобождаване от отговорност като </a:t>
            </a:r>
            <a:r>
              <a:rPr lang="bg-BG" dirty="0" smtClean="0"/>
              <a:t>цяло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bg-BG" dirty="0"/>
              <a:t>п</a:t>
            </a:r>
            <a:r>
              <a:rPr lang="bg-BG" dirty="0" smtClean="0"/>
              <a:t>ри приложението на други институти (давност)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bg-BG" dirty="0"/>
              <a:t>п</a:t>
            </a:r>
            <a:r>
              <a:rPr lang="bg-BG" dirty="0" smtClean="0"/>
              <a:t>ри съдебна преценка на смекчаващи и отегчаващи обстоятелства – криминогенни рискове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bg-BG" dirty="0" smtClean="0"/>
              <a:t>особена целесъобразност - </a:t>
            </a:r>
            <a:r>
              <a:rPr lang="bg-BG" dirty="0"/>
              <a:t>основна цел е превъзпитанието и подготовката за самостоятелен общественополезен </a:t>
            </a:r>
            <a:r>
              <a:rPr lang="bg-BG" dirty="0" smtClean="0"/>
              <a:t>живот</a:t>
            </a:r>
          </a:p>
          <a:p>
            <a:pPr marL="457200" lvl="1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3097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792088"/>
          </a:xfrm>
        </p:spPr>
        <p:txBody>
          <a:bodyPr>
            <a:noAutofit/>
          </a:bodyPr>
          <a:lstStyle/>
          <a:p>
            <a:r>
              <a:rPr lang="bg-BG" sz="2800" b="1" dirty="0" smtClean="0">
                <a:solidFill>
                  <a:srgbClr val="002060"/>
                </a:solidFill>
              </a:rPr>
              <a:t>ОСОБЕНОСТИ НА НАКАЗАТЕЛНОИЗПЪЛНИТЕЛНОТО ПРАВООТНОШЕНИЕ</a:t>
            </a:r>
            <a:endParaRPr lang="bg-BG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928992" cy="6048672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Особена цел на наказанието, която остава водеща и при изтърпяването му – особено значение на корекционния процес</a:t>
            </a:r>
          </a:p>
          <a:p>
            <a:pPr marL="0" indent="0">
              <a:buNone/>
            </a:pPr>
            <a:r>
              <a:rPr lang="bg-BG" sz="2800" b="1" dirty="0" smtClean="0"/>
              <a:t>    Овладяване на рецидива чрез промяна на личността</a:t>
            </a:r>
          </a:p>
          <a:p>
            <a:r>
              <a:rPr lang="bg-BG" sz="2800" dirty="0" smtClean="0"/>
              <a:t>Особености на корекционния процес:</a:t>
            </a:r>
          </a:p>
          <a:p>
            <a:pPr lvl="1"/>
            <a:r>
              <a:rPr lang="bg-BG" sz="2500" dirty="0" smtClean="0"/>
              <a:t>Тече по-бързо и по-динамично, отколкото при пълнолетните</a:t>
            </a:r>
          </a:p>
          <a:p>
            <a:pPr lvl="1"/>
            <a:r>
              <a:rPr lang="bg-BG" sz="2500" dirty="0" smtClean="0"/>
              <a:t>Значение на статичните фактори</a:t>
            </a:r>
          </a:p>
          <a:p>
            <a:pPr lvl="1"/>
            <a:r>
              <a:rPr lang="bg-BG" sz="2500" dirty="0" smtClean="0"/>
              <a:t>Насочен повече към изграждане на личност (възпитание), отколкото към поправяне</a:t>
            </a:r>
          </a:p>
          <a:p>
            <a:r>
              <a:rPr lang="bg-BG" sz="2800" dirty="0" smtClean="0"/>
              <a:t>Смекчаването на репресията е при по-облекчени условия</a:t>
            </a:r>
            <a:endParaRPr lang="bg-BG" sz="2800" dirty="0"/>
          </a:p>
          <a:p>
            <a:pPr marL="0" indent="0">
              <a:buNone/>
            </a:pPr>
            <a:endParaRPr lang="bg-BG" sz="2800" dirty="0" smtClean="0"/>
          </a:p>
          <a:p>
            <a:pPr marL="0" indent="0">
              <a:buNone/>
            </a:pP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04831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840" y="3006080"/>
            <a:ext cx="8229600" cy="1143000"/>
          </a:xfrm>
        </p:spPr>
        <p:txBody>
          <a:bodyPr>
            <a:noAutofit/>
          </a:bodyPr>
          <a:lstStyle/>
          <a:p>
            <a:r>
              <a:rPr lang="bg-BG" b="1" dirty="0" smtClean="0">
                <a:solidFill>
                  <a:srgbClr val="002060"/>
                </a:solidFill>
              </a:rPr>
              <a:t>Наказателната отговорност на непълнолетните създава гъвкава система за реакция към престъпно поведение, отзивчива към динамиката на промените в личността на детето</a:t>
            </a:r>
            <a:endParaRPr lang="bg-BG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620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bg-BG" sz="3600" b="1" dirty="0" smtClean="0">
                <a:solidFill>
                  <a:srgbClr val="002060"/>
                </a:solidFill>
              </a:rPr>
              <a:t>ИЗКЛЮЧЕНИЯТА</a:t>
            </a:r>
            <a:endParaRPr lang="bg-BG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733256"/>
          </a:xfrm>
        </p:spPr>
        <p:txBody>
          <a:bodyPr>
            <a:normAutofit fontScale="77500" lnSpcReduction="20000"/>
          </a:bodyPr>
          <a:lstStyle/>
          <a:p>
            <a:r>
              <a:rPr lang="bg-BG" dirty="0" smtClean="0"/>
              <a:t>ЛИПСВА ТИПИЧЕН СЛУЧАЙ, ТЪЙ КАТО ЛИПСВА ТИПИЧНА ЛИЧНОСТ!</a:t>
            </a:r>
          </a:p>
          <a:p>
            <a:r>
              <a:rPr lang="bg-BG" dirty="0"/>
              <a:t>Изключенията </a:t>
            </a:r>
            <a:r>
              <a:rPr lang="bg-BG" dirty="0" smtClean="0"/>
              <a:t>от типични случаи са изключителни. </a:t>
            </a:r>
          </a:p>
          <a:p>
            <a:pPr marL="0" indent="0">
              <a:buNone/>
            </a:pPr>
            <a:r>
              <a:rPr lang="bg-BG" dirty="0"/>
              <a:t>М</a:t>
            </a:r>
            <a:r>
              <a:rPr lang="bg-BG" dirty="0" smtClean="0"/>
              <a:t>ножество институти за текуща индивидуализация на отговорността според динамиката на наказателно-изпълнителното правоотношение, поради което рядко възникват отклонения, водещи до прекомерност / нецелесъобразност на репресията, към които да не може да се приложи редовен способ за облекчаването й. </a:t>
            </a:r>
          </a:p>
          <a:p>
            <a:r>
              <a:rPr lang="bg-BG" dirty="0" smtClean="0"/>
              <a:t>Помилването е субсидиарен способ - прилага се при неприложимост на редовен способ и възникнала поради тази неприложимост прекомерност на репресията.</a:t>
            </a:r>
          </a:p>
          <a:p>
            <a:pPr lvl="1"/>
            <a:r>
              <a:rPr lang="bg-BG" dirty="0" smtClean="0"/>
              <a:t>Появата на краткотрайно / незначително несъответствие на репресията към обществената опасност на детето не е изключително обстоятелство, а елемент от динамиката на корекционния процес.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578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36496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ПРАКТИКА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НА КП ПО ПОМИЛВАНЕ НА НЕПЪЛНОЛЕТНИ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b="1" dirty="0" smtClean="0"/>
              <a:t>15 случая </a:t>
            </a:r>
            <a:r>
              <a:rPr lang="bg-BG" dirty="0" smtClean="0"/>
              <a:t>непълнолетни при извършване на деянието за периода: 200</a:t>
            </a:r>
            <a:r>
              <a:rPr lang="en-US" dirty="0"/>
              <a:t>2</a:t>
            </a:r>
            <a:r>
              <a:rPr lang="bg-BG" dirty="0" smtClean="0"/>
              <a:t>–2013г.:</a:t>
            </a:r>
          </a:p>
          <a:p>
            <a:r>
              <a:rPr lang="bg-BG" dirty="0"/>
              <a:t>н</a:t>
            </a:r>
            <a:r>
              <a:rPr lang="bg-BG" dirty="0" smtClean="0"/>
              <a:t>епълнолетни при произнасяне на КП – 4 случая </a:t>
            </a:r>
          </a:p>
          <a:p>
            <a:r>
              <a:rPr lang="bg-BG" dirty="0"/>
              <a:t>н</a:t>
            </a:r>
            <a:r>
              <a:rPr lang="bg-BG" dirty="0" smtClean="0"/>
              <a:t>епълнолетни при осъждането – 11 случая</a:t>
            </a: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r>
              <a:rPr lang="bg-BG" b="1" dirty="0" smtClean="0"/>
              <a:t>Престъпления</a:t>
            </a:r>
            <a:r>
              <a:rPr lang="bg-BG" dirty="0" smtClean="0"/>
              <a:t>:                             </a:t>
            </a:r>
            <a:r>
              <a:rPr lang="bg-BG" b="1" dirty="0" smtClean="0"/>
              <a:t>Наказания</a:t>
            </a:r>
            <a:r>
              <a:rPr lang="bg-BG" dirty="0" smtClean="0"/>
              <a:t>:</a:t>
            </a:r>
          </a:p>
          <a:p>
            <a:pPr>
              <a:buFontTx/>
              <a:buChar char="-"/>
            </a:pPr>
            <a:r>
              <a:rPr lang="bg-BG" dirty="0" smtClean="0"/>
              <a:t>7 грабеж и убийство                    5-10г. лос</a:t>
            </a:r>
          </a:p>
          <a:p>
            <a:pPr>
              <a:buFontTx/>
              <a:buChar char="-"/>
            </a:pPr>
            <a:r>
              <a:rPr lang="bg-BG" dirty="0"/>
              <a:t>4</a:t>
            </a:r>
            <a:r>
              <a:rPr lang="bg-BG" dirty="0" smtClean="0"/>
              <a:t> убийство                   </a:t>
            </a:r>
            <a:r>
              <a:rPr lang="bg-BG" dirty="0"/>
              <a:t>  </a:t>
            </a:r>
            <a:r>
              <a:rPr lang="bg-BG" dirty="0" smtClean="0"/>
              <a:t>                 5-11г. лос</a:t>
            </a:r>
          </a:p>
          <a:p>
            <a:pPr>
              <a:buFontTx/>
              <a:buChar char="-"/>
            </a:pPr>
            <a:r>
              <a:rPr lang="bg-BG" dirty="0" smtClean="0"/>
              <a:t>2 изнасилване                               6г. лос</a:t>
            </a:r>
          </a:p>
          <a:p>
            <a:pPr>
              <a:buFontTx/>
              <a:buChar char="-"/>
            </a:pPr>
            <a:r>
              <a:rPr lang="bg-BG" dirty="0" smtClean="0"/>
              <a:t>2 грабеж                                          1 и 3г. лос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4365420" y="4581128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Right Arrow 5"/>
          <p:cNvSpPr/>
          <p:nvPr/>
        </p:nvSpPr>
        <p:spPr>
          <a:xfrm>
            <a:off x="4365420" y="515719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ight Arrow 7"/>
          <p:cNvSpPr/>
          <p:nvPr/>
        </p:nvSpPr>
        <p:spPr>
          <a:xfrm>
            <a:off x="4365420" y="5661248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Right Arrow 8"/>
          <p:cNvSpPr/>
          <p:nvPr/>
        </p:nvSpPr>
        <p:spPr>
          <a:xfrm>
            <a:off x="4365420" y="6237312"/>
            <a:ext cx="50405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5875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6428</TotalTime>
  <Words>759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Monotype Corsiva</vt:lpstr>
      <vt:lpstr>Office Theme</vt:lpstr>
      <vt:lpstr>Особености на помилването на непълнолетни  </vt:lpstr>
      <vt:lpstr>Помилването е субсидиарен способ за облекчаване на наказателната отговорност чрез пълно или частично освобождаване от изтърпяване на наложено наказание.  Помилването при непълнолетните е с по-ограничено приложно поле, отколкото при пълнолетните, поради особеностите на субекта на наказателна отговорност, които предопределят съществени разлики в проявлението на криминогенните фактори, тежестта на наказателната отговорност, режимите за нейното облекчаване и характера на корекционния процес.   Това води до много по-рядко възникване на случаи, в които редовните способи за облекчаване на отговорността на непълнолетните са неприложими и поради това възниква основание за помилване.</vt:lpstr>
      <vt:lpstr>ОСОБЕНОСТИ НА СУБЕКТА</vt:lpstr>
      <vt:lpstr>PowerPoint Presentation</vt:lpstr>
      <vt:lpstr>НАКАЗАТЕЛНОПРАВНА РЕАКЦИЯ НА ДЪРЖАВАТА</vt:lpstr>
      <vt:lpstr>ОСОБЕНОСТИ НА НАКАЗАТЕЛНОИЗПЪЛНИТЕЛНОТО ПРАВООТНОШЕНИЕ</vt:lpstr>
      <vt:lpstr>Наказателната отговорност на непълнолетните създава гъвкава система за реакция към престъпно поведение, отзивчива към динамиката на промените в личността на детето</vt:lpstr>
      <vt:lpstr>ИЗКЛЮЧЕНИЯТА</vt:lpstr>
      <vt:lpstr>ПРАКТИКА НА КП ПО ПОМИЛВАНЕ НА НЕПЪЛНОЛЕТНИ</vt:lpstr>
      <vt:lpstr>ПРАКТИКА НА КП ПО ПОМИЛВАНЕ НА НЕПЪЛНОЛЕТНИ</vt:lpstr>
      <vt:lpstr>PowerPoint Presentation</vt:lpstr>
      <vt:lpstr>PowerPoint Presentation</vt:lpstr>
      <vt:lpstr>ИЗКЛЮЧЕНИЯТА: ПРЕДПОСТАВКИ ЗА ПОМИЛВАНЕ</vt:lpstr>
      <vt:lpstr> Благодаря за вниманието! ДИСКУСИЯ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Помилването в българската конституционна практика</dc:title>
  <dc:creator>Iva</dc:creator>
  <cp:lastModifiedBy>Iva Pushkarova</cp:lastModifiedBy>
  <cp:revision>117</cp:revision>
  <cp:lastPrinted>2013-07-09T07:35:37Z</cp:lastPrinted>
  <dcterms:created xsi:type="dcterms:W3CDTF">2012-07-07T16:57:27Z</dcterms:created>
  <dcterms:modified xsi:type="dcterms:W3CDTF">2013-07-09T10:38:23Z</dcterms:modified>
</cp:coreProperties>
</file>